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5"/>
  </p:notesMasterIdLst>
  <p:sldIdLst>
    <p:sldId id="284" r:id="rId2"/>
    <p:sldId id="403" r:id="rId3"/>
    <p:sldId id="291" r:id="rId4"/>
    <p:sldId id="286" r:id="rId5"/>
    <p:sldId id="400" r:id="rId6"/>
    <p:sldId id="293" r:id="rId7"/>
    <p:sldId id="401" r:id="rId8"/>
    <p:sldId id="295" r:id="rId9"/>
    <p:sldId id="297" r:id="rId10"/>
    <p:sldId id="303" r:id="rId11"/>
    <p:sldId id="299" r:id="rId12"/>
    <p:sldId id="307" r:id="rId13"/>
    <p:sldId id="301"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9926" autoAdjust="0"/>
  </p:normalViewPr>
  <p:slideViewPr>
    <p:cSldViewPr snapToGrid="0">
      <p:cViewPr varScale="1">
        <p:scale>
          <a:sx n="91" d="100"/>
          <a:sy n="91" d="100"/>
        </p:scale>
        <p:origin x="1296" y="8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871E4-A6D1-418F-AD63-7DE3C79F5455}" type="datetimeFigureOut">
              <a:rPr lang="en-AU" smtClean="0"/>
              <a:t>6/10/2020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D00418-0359-4202-AABC-4E98413690EE}" type="slidenum">
              <a:rPr lang="en-AU" smtClean="0"/>
              <a:t>‹#›</a:t>
            </a:fld>
            <a:endParaRPr lang="en-AU"/>
          </a:p>
        </p:txBody>
      </p:sp>
    </p:spTree>
    <p:extLst>
      <p:ext uri="{BB962C8B-B14F-4D97-AF65-F5344CB8AC3E}">
        <p14:creationId xmlns:p14="http://schemas.microsoft.com/office/powerpoint/2010/main" val="4108018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27D00418-0359-4202-AABC-4E98413690EE}" type="slidenum">
              <a:rPr lang="en-AU" smtClean="0"/>
              <a:t>4</a:t>
            </a:fld>
            <a:endParaRPr lang="en-AU"/>
          </a:p>
        </p:txBody>
      </p:sp>
    </p:spTree>
    <p:extLst>
      <p:ext uri="{BB962C8B-B14F-4D97-AF65-F5344CB8AC3E}">
        <p14:creationId xmlns:p14="http://schemas.microsoft.com/office/powerpoint/2010/main" val="3659034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27D00418-0359-4202-AABC-4E98413690EE}" type="slidenum">
              <a:rPr lang="en-AU" smtClean="0"/>
              <a:t>5</a:t>
            </a:fld>
            <a:endParaRPr lang="en-AU"/>
          </a:p>
        </p:txBody>
      </p:sp>
    </p:spTree>
    <p:extLst>
      <p:ext uri="{BB962C8B-B14F-4D97-AF65-F5344CB8AC3E}">
        <p14:creationId xmlns:p14="http://schemas.microsoft.com/office/powerpoint/2010/main" val="2332839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z="1100" dirty="0"/>
          </a:p>
        </p:txBody>
      </p:sp>
      <p:sp>
        <p:nvSpPr>
          <p:cNvPr id="4" name="Slide Number Placeholder 3"/>
          <p:cNvSpPr>
            <a:spLocks noGrp="1"/>
          </p:cNvSpPr>
          <p:nvPr>
            <p:ph type="sldNum" sz="quarter" idx="5"/>
          </p:nvPr>
        </p:nvSpPr>
        <p:spPr/>
        <p:txBody>
          <a:bodyPr/>
          <a:lstStyle/>
          <a:p>
            <a:fld id="{27D00418-0359-4202-AABC-4E98413690EE}" type="slidenum">
              <a:rPr lang="en-AU" smtClean="0"/>
              <a:t>7</a:t>
            </a:fld>
            <a:endParaRPr lang="en-AU"/>
          </a:p>
        </p:txBody>
      </p:sp>
    </p:spTree>
    <p:extLst>
      <p:ext uri="{BB962C8B-B14F-4D97-AF65-F5344CB8AC3E}">
        <p14:creationId xmlns:p14="http://schemas.microsoft.com/office/powerpoint/2010/main" val="3609809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z="1100" dirty="0"/>
          </a:p>
        </p:txBody>
      </p:sp>
      <p:sp>
        <p:nvSpPr>
          <p:cNvPr id="4" name="Slide Number Placeholder 3"/>
          <p:cNvSpPr>
            <a:spLocks noGrp="1"/>
          </p:cNvSpPr>
          <p:nvPr>
            <p:ph type="sldNum" sz="quarter" idx="5"/>
          </p:nvPr>
        </p:nvSpPr>
        <p:spPr/>
        <p:txBody>
          <a:bodyPr/>
          <a:lstStyle/>
          <a:p>
            <a:fld id="{27D00418-0359-4202-AABC-4E98413690EE}" type="slidenum">
              <a:rPr lang="en-AU" smtClean="0"/>
              <a:t>8</a:t>
            </a:fld>
            <a:endParaRPr lang="en-AU"/>
          </a:p>
        </p:txBody>
      </p:sp>
    </p:spTree>
    <p:extLst>
      <p:ext uri="{BB962C8B-B14F-4D97-AF65-F5344CB8AC3E}">
        <p14:creationId xmlns:p14="http://schemas.microsoft.com/office/powerpoint/2010/main" val="4128313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z="1100" dirty="0"/>
          </a:p>
        </p:txBody>
      </p:sp>
      <p:sp>
        <p:nvSpPr>
          <p:cNvPr id="4" name="Slide Number Placeholder 3"/>
          <p:cNvSpPr>
            <a:spLocks noGrp="1"/>
          </p:cNvSpPr>
          <p:nvPr>
            <p:ph type="sldNum" sz="quarter" idx="5"/>
          </p:nvPr>
        </p:nvSpPr>
        <p:spPr/>
        <p:txBody>
          <a:bodyPr/>
          <a:lstStyle/>
          <a:p>
            <a:fld id="{27D00418-0359-4202-AABC-4E98413690EE}" type="slidenum">
              <a:rPr lang="en-AU" smtClean="0"/>
              <a:t>9</a:t>
            </a:fld>
            <a:endParaRPr lang="en-AU"/>
          </a:p>
        </p:txBody>
      </p:sp>
    </p:spTree>
    <p:extLst>
      <p:ext uri="{BB962C8B-B14F-4D97-AF65-F5344CB8AC3E}">
        <p14:creationId xmlns:p14="http://schemas.microsoft.com/office/powerpoint/2010/main" val="2120398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z="1100" dirty="0"/>
          </a:p>
        </p:txBody>
      </p:sp>
      <p:sp>
        <p:nvSpPr>
          <p:cNvPr id="4" name="Slide Number Placeholder 3"/>
          <p:cNvSpPr>
            <a:spLocks noGrp="1"/>
          </p:cNvSpPr>
          <p:nvPr>
            <p:ph type="sldNum" sz="quarter" idx="5"/>
          </p:nvPr>
        </p:nvSpPr>
        <p:spPr/>
        <p:txBody>
          <a:bodyPr/>
          <a:lstStyle/>
          <a:p>
            <a:fld id="{27D00418-0359-4202-AABC-4E98413690EE}" type="slidenum">
              <a:rPr lang="en-AU" smtClean="0"/>
              <a:t>10</a:t>
            </a:fld>
            <a:endParaRPr lang="en-AU"/>
          </a:p>
        </p:txBody>
      </p:sp>
    </p:spTree>
    <p:extLst>
      <p:ext uri="{BB962C8B-B14F-4D97-AF65-F5344CB8AC3E}">
        <p14:creationId xmlns:p14="http://schemas.microsoft.com/office/powerpoint/2010/main" val="2039560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EF71525-4A1F-4410-96E5-6D89076C9AED}" type="datetimeFigureOut">
              <a:rPr lang="en-AU" smtClean="0"/>
              <a:t>6/10/2020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91DE518-6179-44EE-A147-31B62CD5D9A2}" type="slidenum">
              <a:rPr lang="en-AU" smtClean="0"/>
              <a:t>‹#›</a:t>
            </a:fld>
            <a:endParaRPr lang="en-AU"/>
          </a:p>
        </p:txBody>
      </p:sp>
    </p:spTree>
    <p:extLst>
      <p:ext uri="{BB962C8B-B14F-4D97-AF65-F5344CB8AC3E}">
        <p14:creationId xmlns:p14="http://schemas.microsoft.com/office/powerpoint/2010/main" val="1231384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F71525-4A1F-4410-96E5-6D89076C9AED}" type="datetimeFigureOut">
              <a:rPr lang="en-AU" smtClean="0"/>
              <a:t>6/10/2020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91DE518-6179-44EE-A147-31B62CD5D9A2}" type="slidenum">
              <a:rPr lang="en-AU" smtClean="0"/>
              <a:t>‹#›</a:t>
            </a:fld>
            <a:endParaRPr lang="en-AU"/>
          </a:p>
        </p:txBody>
      </p:sp>
    </p:spTree>
    <p:extLst>
      <p:ext uri="{BB962C8B-B14F-4D97-AF65-F5344CB8AC3E}">
        <p14:creationId xmlns:p14="http://schemas.microsoft.com/office/powerpoint/2010/main" val="33722865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F71525-4A1F-4410-96E5-6D89076C9AED}" type="datetimeFigureOut">
              <a:rPr lang="en-AU" smtClean="0"/>
              <a:t>6/10/2020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91DE518-6179-44EE-A147-31B62CD5D9A2}" type="slidenum">
              <a:rPr lang="en-AU" smtClean="0"/>
              <a:t>‹#›</a:t>
            </a:fld>
            <a:endParaRPr lang="en-AU"/>
          </a:p>
        </p:txBody>
      </p:sp>
    </p:spTree>
    <p:extLst>
      <p:ext uri="{BB962C8B-B14F-4D97-AF65-F5344CB8AC3E}">
        <p14:creationId xmlns:p14="http://schemas.microsoft.com/office/powerpoint/2010/main" val="31604578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8" name="Picture Placeholder 13"/>
          <p:cNvSpPr>
            <a:spLocks noGrp="1"/>
          </p:cNvSpPr>
          <p:nvPr>
            <p:ph type="pic" sz="quarter" idx="10"/>
          </p:nvPr>
        </p:nvSpPr>
        <p:spPr>
          <a:xfrm>
            <a:off x="0" y="0"/>
            <a:ext cx="12192000" cy="6858000"/>
          </a:xfrm>
        </p:spPr>
        <p:txBody>
          <a:bodyPr rtlCol="0">
            <a:normAutofit/>
          </a:bodyPr>
          <a:lstStyle/>
          <a:p>
            <a:pPr lvl="0"/>
            <a:endParaRPr lang="id-ID" noProof="0"/>
          </a:p>
        </p:txBody>
      </p:sp>
      <p:sp>
        <p:nvSpPr>
          <p:cNvPr id="3" name="Title 1"/>
          <p:cNvSpPr>
            <a:spLocks noGrp="1"/>
          </p:cNvSpPr>
          <p:nvPr>
            <p:ph type="title"/>
          </p:nvPr>
        </p:nvSpPr>
        <p:spPr>
          <a:xfrm>
            <a:off x="838200" y="619760"/>
            <a:ext cx="10515600" cy="741680"/>
          </a:xfrm>
        </p:spPr>
        <p:txBody>
          <a:bodyPr/>
          <a:lstStyle>
            <a:lvl1pPr algn="ctr">
              <a:defRPr>
                <a:solidFill>
                  <a:schemeClr val="accent1"/>
                </a:solidFill>
              </a:defRPr>
            </a:lvl1pPr>
          </a:lstStyle>
          <a:p>
            <a:r>
              <a:rPr lang="en-US"/>
              <a:t>Click to edit Master title style</a:t>
            </a:r>
            <a:endParaRPr lang="id-ID"/>
          </a:p>
        </p:txBody>
      </p:sp>
    </p:spTree>
    <p:extLst>
      <p:ext uri="{BB962C8B-B14F-4D97-AF65-F5344CB8AC3E}">
        <p14:creationId xmlns:p14="http://schemas.microsoft.com/office/powerpoint/2010/main" val="7494593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Picture Landscape">
    <p:spTree>
      <p:nvGrpSpPr>
        <p:cNvPr id="1" name=""/>
        <p:cNvGrpSpPr/>
        <p:nvPr/>
      </p:nvGrpSpPr>
      <p:grpSpPr>
        <a:xfrm>
          <a:off x="0" y="0"/>
          <a:ext cx="0" cy="0"/>
          <a:chOff x="0" y="0"/>
          <a:chExt cx="0" cy="0"/>
        </a:xfrm>
      </p:grpSpPr>
      <p:sp>
        <p:nvSpPr>
          <p:cNvPr id="8" name="Picture Placeholder 7"/>
          <p:cNvSpPr>
            <a:spLocks noGrp="1"/>
          </p:cNvSpPr>
          <p:nvPr>
            <p:ph type="pic" sz="quarter" idx="14"/>
          </p:nvPr>
        </p:nvSpPr>
        <p:spPr>
          <a:xfrm>
            <a:off x="0" y="0"/>
            <a:ext cx="12192000" cy="3708400"/>
          </a:xfrm>
        </p:spPr>
        <p:txBody>
          <a:bodyPr rtlCol="0">
            <a:normAutofit/>
          </a:bodyPr>
          <a:lstStyle/>
          <a:p>
            <a:pPr lvl="0"/>
            <a:endParaRPr lang="en-US" noProof="0"/>
          </a:p>
        </p:txBody>
      </p:sp>
      <p:sp>
        <p:nvSpPr>
          <p:cNvPr id="3" name="Date Placeholder 3">
            <a:extLst>
              <a:ext uri="{FF2B5EF4-FFF2-40B4-BE49-F238E27FC236}">
                <a16:creationId xmlns:a16="http://schemas.microsoft.com/office/drawing/2014/main" id="{426F54B0-0B55-4E3A-B68C-81F905EA6FCD}"/>
              </a:ext>
            </a:extLst>
          </p:cNvPr>
          <p:cNvSpPr>
            <a:spLocks noGrp="1"/>
          </p:cNvSpPr>
          <p:nvPr>
            <p:ph type="dt" sz="half" idx="15"/>
          </p:nvPr>
        </p:nvSpPr>
        <p:spPr/>
        <p:txBody>
          <a:bodyPr/>
          <a:lstStyle>
            <a:lvl1pPr>
              <a:defRPr/>
            </a:lvl1pPr>
          </a:lstStyle>
          <a:p>
            <a:pPr>
              <a:defRPr/>
            </a:pPr>
            <a:fld id="{8853754F-EC03-476C-A2AA-B64A6A84C099}" type="datetimeFigureOut">
              <a:rPr lang="en-US"/>
              <a:pPr>
                <a:defRPr/>
              </a:pPr>
              <a:t>10/6/2020</a:t>
            </a:fld>
            <a:endParaRPr lang="en-US"/>
          </a:p>
        </p:txBody>
      </p:sp>
      <p:sp>
        <p:nvSpPr>
          <p:cNvPr id="4" name="Footer Placeholder 4">
            <a:extLst>
              <a:ext uri="{FF2B5EF4-FFF2-40B4-BE49-F238E27FC236}">
                <a16:creationId xmlns:a16="http://schemas.microsoft.com/office/drawing/2014/main" id="{C33B6D6D-AEBC-40A7-8175-E9BE39011D57}"/>
              </a:ext>
            </a:extLst>
          </p:cNvPr>
          <p:cNvSpPr>
            <a:spLocks noGrp="1"/>
          </p:cNvSpPr>
          <p:nvPr>
            <p:ph type="ftr" sz="quarter" idx="16"/>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530EF4EA-4E38-4309-A4FD-9DE8852004C4}"/>
              </a:ext>
            </a:extLst>
          </p:cNvPr>
          <p:cNvSpPr>
            <a:spLocks noGrp="1"/>
          </p:cNvSpPr>
          <p:nvPr>
            <p:ph type="sldNum" sz="quarter" idx="17"/>
          </p:nvPr>
        </p:nvSpPr>
        <p:spPr/>
        <p:txBody>
          <a:bodyPr/>
          <a:lstStyle>
            <a:lvl1pPr>
              <a:defRPr/>
            </a:lvl1pPr>
          </a:lstStyle>
          <a:p>
            <a:fld id="{87EA3BD4-5B41-4854-B828-7935905623F9}" type="slidenum">
              <a:rPr lang="en-US" altLang="en-US"/>
              <a:pPr/>
              <a:t>‹#›</a:t>
            </a:fld>
            <a:endParaRPr lang="en-US" altLang="en-US"/>
          </a:p>
        </p:txBody>
      </p:sp>
    </p:spTree>
    <p:extLst>
      <p:ext uri="{BB962C8B-B14F-4D97-AF65-F5344CB8AC3E}">
        <p14:creationId xmlns:p14="http://schemas.microsoft.com/office/powerpoint/2010/main" val="3704460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F71525-4A1F-4410-96E5-6D89076C9AED}" type="datetimeFigureOut">
              <a:rPr lang="en-AU" smtClean="0"/>
              <a:t>6/10/2020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91DE518-6179-44EE-A147-31B62CD5D9A2}" type="slidenum">
              <a:rPr lang="en-AU" smtClean="0"/>
              <a:t>‹#›</a:t>
            </a:fld>
            <a:endParaRPr lang="en-AU"/>
          </a:p>
        </p:txBody>
      </p:sp>
    </p:spTree>
    <p:extLst>
      <p:ext uri="{BB962C8B-B14F-4D97-AF65-F5344CB8AC3E}">
        <p14:creationId xmlns:p14="http://schemas.microsoft.com/office/powerpoint/2010/main" val="153596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F71525-4A1F-4410-96E5-6D89076C9AED}" type="datetimeFigureOut">
              <a:rPr lang="en-AU" smtClean="0"/>
              <a:t>6/10/2020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91DE518-6179-44EE-A147-31B62CD5D9A2}" type="slidenum">
              <a:rPr lang="en-AU" smtClean="0"/>
              <a:t>‹#›</a:t>
            </a:fld>
            <a:endParaRPr lang="en-AU"/>
          </a:p>
        </p:txBody>
      </p:sp>
    </p:spTree>
    <p:extLst>
      <p:ext uri="{BB962C8B-B14F-4D97-AF65-F5344CB8AC3E}">
        <p14:creationId xmlns:p14="http://schemas.microsoft.com/office/powerpoint/2010/main" val="48690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EF71525-4A1F-4410-96E5-6D89076C9AED}" type="datetimeFigureOut">
              <a:rPr lang="en-AU" smtClean="0"/>
              <a:t>6/10/2020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A91DE518-6179-44EE-A147-31B62CD5D9A2}" type="slidenum">
              <a:rPr lang="en-AU" smtClean="0"/>
              <a:t>‹#›</a:t>
            </a:fld>
            <a:endParaRPr lang="en-AU"/>
          </a:p>
        </p:txBody>
      </p:sp>
    </p:spTree>
    <p:extLst>
      <p:ext uri="{BB962C8B-B14F-4D97-AF65-F5344CB8AC3E}">
        <p14:creationId xmlns:p14="http://schemas.microsoft.com/office/powerpoint/2010/main" val="1909432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EF71525-4A1F-4410-96E5-6D89076C9AED}" type="datetimeFigureOut">
              <a:rPr lang="en-AU" smtClean="0"/>
              <a:t>6/10/2020</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A91DE518-6179-44EE-A147-31B62CD5D9A2}" type="slidenum">
              <a:rPr lang="en-AU" smtClean="0"/>
              <a:t>‹#›</a:t>
            </a:fld>
            <a:endParaRPr lang="en-AU"/>
          </a:p>
        </p:txBody>
      </p:sp>
    </p:spTree>
    <p:extLst>
      <p:ext uri="{BB962C8B-B14F-4D97-AF65-F5344CB8AC3E}">
        <p14:creationId xmlns:p14="http://schemas.microsoft.com/office/powerpoint/2010/main" val="1185544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EF71525-4A1F-4410-96E5-6D89076C9AED}" type="datetimeFigureOut">
              <a:rPr lang="en-AU" smtClean="0"/>
              <a:t>6/10/2020</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A91DE518-6179-44EE-A147-31B62CD5D9A2}" type="slidenum">
              <a:rPr lang="en-AU" smtClean="0"/>
              <a:t>‹#›</a:t>
            </a:fld>
            <a:endParaRPr lang="en-AU"/>
          </a:p>
        </p:txBody>
      </p:sp>
    </p:spTree>
    <p:extLst>
      <p:ext uri="{BB962C8B-B14F-4D97-AF65-F5344CB8AC3E}">
        <p14:creationId xmlns:p14="http://schemas.microsoft.com/office/powerpoint/2010/main" val="211334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F71525-4A1F-4410-96E5-6D89076C9AED}" type="datetimeFigureOut">
              <a:rPr lang="en-AU" smtClean="0"/>
              <a:t>6/10/2020</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A91DE518-6179-44EE-A147-31B62CD5D9A2}" type="slidenum">
              <a:rPr lang="en-AU" smtClean="0"/>
              <a:t>‹#›</a:t>
            </a:fld>
            <a:endParaRPr lang="en-AU"/>
          </a:p>
        </p:txBody>
      </p:sp>
    </p:spTree>
    <p:extLst>
      <p:ext uri="{BB962C8B-B14F-4D97-AF65-F5344CB8AC3E}">
        <p14:creationId xmlns:p14="http://schemas.microsoft.com/office/powerpoint/2010/main" val="1764396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F71525-4A1F-4410-96E5-6D89076C9AED}" type="datetimeFigureOut">
              <a:rPr lang="en-AU" smtClean="0"/>
              <a:t>6/10/2020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A91DE518-6179-44EE-A147-31B62CD5D9A2}" type="slidenum">
              <a:rPr lang="en-AU" smtClean="0"/>
              <a:t>‹#›</a:t>
            </a:fld>
            <a:endParaRPr lang="en-AU"/>
          </a:p>
        </p:txBody>
      </p:sp>
    </p:spTree>
    <p:extLst>
      <p:ext uri="{BB962C8B-B14F-4D97-AF65-F5344CB8AC3E}">
        <p14:creationId xmlns:p14="http://schemas.microsoft.com/office/powerpoint/2010/main" val="1538370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F71525-4A1F-4410-96E5-6D89076C9AED}" type="datetimeFigureOut">
              <a:rPr lang="en-AU" smtClean="0"/>
              <a:t>6/10/2020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A91DE518-6179-44EE-A147-31B62CD5D9A2}" type="slidenum">
              <a:rPr lang="en-AU" smtClean="0"/>
              <a:t>‹#›</a:t>
            </a:fld>
            <a:endParaRPr lang="en-AU"/>
          </a:p>
        </p:txBody>
      </p:sp>
    </p:spTree>
    <p:extLst>
      <p:ext uri="{BB962C8B-B14F-4D97-AF65-F5344CB8AC3E}">
        <p14:creationId xmlns:p14="http://schemas.microsoft.com/office/powerpoint/2010/main" val="294139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F71525-4A1F-4410-96E5-6D89076C9AED}" type="datetimeFigureOut">
              <a:rPr lang="en-AU" smtClean="0"/>
              <a:t>6/10/2020</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1DE518-6179-44EE-A147-31B62CD5D9A2}" type="slidenum">
              <a:rPr lang="en-AU" smtClean="0"/>
              <a:t>‹#›</a:t>
            </a:fld>
            <a:endParaRPr lang="en-AU"/>
          </a:p>
        </p:txBody>
      </p:sp>
    </p:spTree>
    <p:extLst>
      <p:ext uri="{BB962C8B-B14F-4D97-AF65-F5344CB8AC3E}">
        <p14:creationId xmlns:p14="http://schemas.microsoft.com/office/powerpoint/2010/main" val="84702851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2.jpg"/><Relationship Id="rId7" Type="http://schemas.openxmlformats.org/officeDocument/2006/relationships/image" Target="../media/image46.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48.svg"/></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image" Target="../media/image50.sv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sv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3" Type="http://schemas.openxmlformats.org/officeDocument/2006/relationships/image" Target="../media/image13.jpg"/><Relationship Id="rId7" Type="http://schemas.openxmlformats.org/officeDocument/2006/relationships/image" Target="../media/image17.svg"/><Relationship Id="rId12" Type="http://schemas.openxmlformats.org/officeDocument/2006/relationships/image" Target="../media/image22.png"/><Relationship Id="rId17" Type="http://schemas.openxmlformats.org/officeDocument/2006/relationships/image" Target="../media/image27.svg"/><Relationship Id="rId2" Type="http://schemas.openxmlformats.org/officeDocument/2006/relationships/notesSlide" Target="../notesSlides/notesSlide2.xml"/><Relationship Id="rId16"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5" Type="http://schemas.openxmlformats.org/officeDocument/2006/relationships/image" Target="../media/image2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 Id="rId1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7.xml"/><Relationship Id="rId4" Type="http://schemas.openxmlformats.org/officeDocument/2006/relationships/image" Target="../media/image30.svg"/></Relationships>
</file>

<file path=ppt/slides/_rels/slide7.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jpg"/><Relationship Id="rId7"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7.jpg"/><Relationship Id="rId7"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9.png"/><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AF27B1D7-53F0-4FD8-B7EA-F95A6C8D0509}"/>
              </a:ext>
            </a:extLst>
          </p:cNvPr>
          <p:cNvSpPr/>
          <p:nvPr/>
        </p:nvSpPr>
        <p:spPr>
          <a:xfrm>
            <a:off x="-1092200" y="1845073"/>
            <a:ext cx="13284200" cy="2516720"/>
          </a:xfrm>
          <a:prstGeom prst="roundRect">
            <a:avLst>
              <a:gd name="adj" fmla="val 50000"/>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sp>
        <p:nvSpPr>
          <p:cNvPr id="7" name="Subtitle 6">
            <a:extLst>
              <a:ext uri="{FF2B5EF4-FFF2-40B4-BE49-F238E27FC236}">
                <a16:creationId xmlns:a16="http://schemas.microsoft.com/office/drawing/2014/main" id="{54A068A5-FA5C-4BD2-9F5D-527186C8A950}"/>
              </a:ext>
            </a:extLst>
          </p:cNvPr>
          <p:cNvSpPr>
            <a:spLocks noGrp="1"/>
          </p:cNvSpPr>
          <p:nvPr>
            <p:ph type="subTitle" idx="1"/>
          </p:nvPr>
        </p:nvSpPr>
        <p:spPr>
          <a:xfrm>
            <a:off x="1524000" y="2065468"/>
            <a:ext cx="9144000" cy="2065468"/>
          </a:xfrm>
        </p:spPr>
        <p:txBody>
          <a:bodyPr>
            <a:normAutofit lnSpcReduction="10000"/>
          </a:bodyPr>
          <a:lstStyle/>
          <a:p>
            <a:r>
              <a:rPr lang="en-AU" sz="4800" dirty="0">
                <a:solidFill>
                  <a:schemeClr val="bg1"/>
                </a:solidFill>
              </a:rPr>
              <a:t>Project Nada:</a:t>
            </a:r>
          </a:p>
          <a:p>
            <a:r>
              <a:rPr lang="en-AU" sz="4000" dirty="0">
                <a:solidFill>
                  <a:schemeClr val="bg1"/>
                </a:solidFill>
              </a:rPr>
              <a:t>Exploring treatment effectiveness in </a:t>
            </a:r>
          </a:p>
          <a:p>
            <a:r>
              <a:rPr lang="en-AU" sz="4000" dirty="0">
                <a:solidFill>
                  <a:schemeClr val="bg1"/>
                </a:solidFill>
              </a:rPr>
              <a:t>a holistic psychology practice</a:t>
            </a:r>
          </a:p>
        </p:txBody>
      </p:sp>
      <p:sp>
        <p:nvSpPr>
          <p:cNvPr id="2" name="TextBox 1">
            <a:extLst>
              <a:ext uri="{FF2B5EF4-FFF2-40B4-BE49-F238E27FC236}">
                <a16:creationId xmlns:a16="http://schemas.microsoft.com/office/drawing/2014/main" id="{ACB9D46A-2D82-42B3-92CB-FDC1FCC7F9E7}"/>
              </a:ext>
            </a:extLst>
          </p:cNvPr>
          <p:cNvSpPr txBox="1"/>
          <p:nvPr/>
        </p:nvSpPr>
        <p:spPr>
          <a:xfrm>
            <a:off x="150607" y="5720799"/>
            <a:ext cx="4518212" cy="646331"/>
          </a:xfrm>
          <a:prstGeom prst="rect">
            <a:avLst/>
          </a:prstGeom>
          <a:noFill/>
        </p:spPr>
        <p:txBody>
          <a:bodyPr wrap="square" rtlCol="0">
            <a:spAutoFit/>
          </a:bodyPr>
          <a:lstStyle/>
          <a:p>
            <a:r>
              <a:rPr lang="en-AU" dirty="0">
                <a:solidFill>
                  <a:schemeClr val="bg1"/>
                </a:solidFill>
                <a:latin typeface="Roboto Slab"/>
              </a:rPr>
              <a:t>Geoff Lyons, PhD</a:t>
            </a:r>
          </a:p>
          <a:p>
            <a:r>
              <a:rPr lang="en-AU" dirty="0">
                <a:solidFill>
                  <a:schemeClr val="bg1"/>
                </a:solidFill>
                <a:latin typeface="Roboto Slab"/>
              </a:rPr>
              <a:t>Clinical Psychologist</a:t>
            </a:r>
          </a:p>
        </p:txBody>
      </p:sp>
    </p:spTree>
    <p:extLst>
      <p:ext uri="{BB962C8B-B14F-4D97-AF65-F5344CB8AC3E}">
        <p14:creationId xmlns:p14="http://schemas.microsoft.com/office/powerpoint/2010/main" val="3684957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 calcmode="lin" valueType="num">
                                      <p:cBhvr>
                                        <p:cTn id="12"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7">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 calcmode="lin" valueType="num">
                                      <p:cBhvr>
                                        <p:cTn id="19"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7">
                                            <p:txEl>
                                              <p:pRg st="1" end="1"/>
                                            </p:txEl>
                                          </p:spTgt>
                                        </p:tgtEl>
                                        <p:attrNameLst>
                                          <p:attrName>ppt_h</p:attrName>
                                        </p:attrNameLst>
                                      </p:cBhvr>
                                      <p:tavLst>
                                        <p:tav tm="0">
                                          <p:val>
                                            <p:fltVal val="0"/>
                                          </p:val>
                                        </p:tav>
                                        <p:tav tm="100000">
                                          <p:val>
                                            <p:strVal val="#ppt_h"/>
                                          </p:val>
                                        </p:tav>
                                      </p:tavLst>
                                    </p:anim>
                                    <p:animEffect transition="in" filter="fade">
                                      <p:cBhvr>
                                        <p:cTn id="21" dur="500"/>
                                        <p:tgtEl>
                                          <p:spTgt spid="7">
                                            <p:txEl>
                                              <p:pRg st="1" end="1"/>
                                            </p:txEl>
                                          </p:spTgt>
                                        </p:tgtEl>
                                      </p:cBhvr>
                                    </p:animEffect>
                                  </p:childTnLst>
                                </p:cTn>
                              </p:par>
                            </p:childTnLst>
                          </p:cTn>
                        </p:par>
                        <p:par>
                          <p:cTn id="22" fill="hold">
                            <p:stCondLst>
                              <p:cond delay="500"/>
                            </p:stCondLst>
                            <p:childTnLst>
                              <p:par>
                                <p:cTn id="23" presetID="53" presetClass="entr" presetSubtype="16" fill="hold" grpId="0" nodeType="after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anim calcmode="lin" valueType="num">
                                      <p:cBhvr>
                                        <p:cTn id="25" dur="500" fill="hold"/>
                                        <p:tgtEl>
                                          <p:spTgt spid="7">
                                            <p:txEl>
                                              <p:pRg st="2" end="2"/>
                                            </p:txEl>
                                          </p:spTgt>
                                        </p:tgtEl>
                                        <p:attrNameLst>
                                          <p:attrName>ppt_w</p:attrName>
                                        </p:attrNameLst>
                                      </p:cBhvr>
                                      <p:tavLst>
                                        <p:tav tm="0">
                                          <p:val>
                                            <p:fltVal val="0"/>
                                          </p:val>
                                        </p:tav>
                                        <p:tav tm="100000">
                                          <p:val>
                                            <p:strVal val="#ppt_w"/>
                                          </p:val>
                                        </p:tav>
                                      </p:tavLst>
                                    </p:anim>
                                    <p:anim calcmode="lin" valueType="num">
                                      <p:cBhvr>
                                        <p:cTn id="26" dur="500" fill="hold"/>
                                        <p:tgtEl>
                                          <p:spTgt spid="7">
                                            <p:txEl>
                                              <p:pRg st="2" end="2"/>
                                            </p:txEl>
                                          </p:spTgt>
                                        </p:tgtEl>
                                        <p:attrNameLst>
                                          <p:attrName>ppt_h</p:attrName>
                                        </p:attrNameLst>
                                      </p:cBhvr>
                                      <p:tavLst>
                                        <p:tav tm="0">
                                          <p:val>
                                            <p:fltVal val="0"/>
                                          </p:val>
                                        </p:tav>
                                        <p:tav tm="100000">
                                          <p:val>
                                            <p:strVal val="#ppt_h"/>
                                          </p:val>
                                        </p:tav>
                                      </p:tavLst>
                                    </p:anim>
                                    <p:animEffect transition="in" filter="fade">
                                      <p:cBhvr>
                                        <p:cTn id="27" dur="500"/>
                                        <p:tgtEl>
                                          <p:spTgt spid="7">
                                            <p:txEl>
                                              <p:pRg st="2" end="2"/>
                                            </p:txEl>
                                          </p:spTgt>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p:cTn id="30" dur="500" fill="hold"/>
                                        <p:tgtEl>
                                          <p:spTgt spid="2"/>
                                        </p:tgtEl>
                                        <p:attrNameLst>
                                          <p:attrName>ppt_w</p:attrName>
                                        </p:attrNameLst>
                                      </p:cBhvr>
                                      <p:tavLst>
                                        <p:tav tm="0">
                                          <p:val>
                                            <p:fltVal val="0"/>
                                          </p:val>
                                        </p:tav>
                                        <p:tav tm="100000">
                                          <p:val>
                                            <p:strVal val="#ppt_w"/>
                                          </p:val>
                                        </p:tav>
                                      </p:tavLst>
                                    </p:anim>
                                    <p:anim calcmode="lin" valueType="num">
                                      <p:cBhvr>
                                        <p:cTn id="31" dur="500" fill="hold"/>
                                        <p:tgtEl>
                                          <p:spTgt spid="2"/>
                                        </p:tgtEl>
                                        <p:attrNameLst>
                                          <p:attrName>ppt_h</p:attrName>
                                        </p:attrNameLst>
                                      </p:cBhvr>
                                      <p:tavLst>
                                        <p:tav tm="0">
                                          <p:val>
                                            <p:fltVal val="0"/>
                                          </p:val>
                                        </p:tav>
                                        <p:tav tm="100000">
                                          <p:val>
                                            <p:strVal val="#ppt_h"/>
                                          </p:val>
                                        </p:tav>
                                      </p:tavLst>
                                    </p:anim>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build="p"/>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l="-4000" r="-4000"/>
          </a:stretch>
        </a:blip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F1890DD5-215C-4AFA-BD71-4D5DEA96E2F9}"/>
              </a:ext>
            </a:extLst>
          </p:cNvPr>
          <p:cNvSpPr/>
          <p:nvPr/>
        </p:nvSpPr>
        <p:spPr>
          <a:xfrm>
            <a:off x="-74428" y="710107"/>
            <a:ext cx="9303488" cy="910782"/>
          </a:xfrm>
          <a:prstGeom prst="roundRect">
            <a:avLst>
              <a:gd name="adj" fmla="val 8782"/>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sp>
        <p:nvSpPr>
          <p:cNvPr id="2" name="Title 1">
            <a:extLst>
              <a:ext uri="{FF2B5EF4-FFF2-40B4-BE49-F238E27FC236}">
                <a16:creationId xmlns:a16="http://schemas.microsoft.com/office/drawing/2014/main" id="{69896CC5-CC51-48CD-B567-B3997FFFE34F}"/>
              </a:ext>
            </a:extLst>
          </p:cNvPr>
          <p:cNvSpPr>
            <a:spLocks noGrp="1"/>
          </p:cNvSpPr>
          <p:nvPr>
            <p:ph type="title"/>
          </p:nvPr>
        </p:nvSpPr>
        <p:spPr>
          <a:xfrm>
            <a:off x="999458" y="801708"/>
            <a:ext cx="8229602" cy="703884"/>
          </a:xfrm>
          <a:noFill/>
        </p:spPr>
        <p:txBody>
          <a:bodyPr>
            <a:normAutofit/>
          </a:bodyPr>
          <a:lstStyle/>
          <a:p>
            <a:pPr algn="ctr"/>
            <a:r>
              <a:rPr lang="en-AU" sz="4000" dirty="0">
                <a:solidFill>
                  <a:schemeClr val="bg1"/>
                </a:solidFill>
                <a:latin typeface="Roboto Slab"/>
              </a:rPr>
              <a:t>Effectiveness of “energy medicine”</a:t>
            </a:r>
          </a:p>
        </p:txBody>
      </p:sp>
      <p:graphicFrame>
        <p:nvGraphicFramePr>
          <p:cNvPr id="6" name="Table 6">
            <a:extLst>
              <a:ext uri="{FF2B5EF4-FFF2-40B4-BE49-F238E27FC236}">
                <a16:creationId xmlns:a16="http://schemas.microsoft.com/office/drawing/2014/main" id="{D02E6799-8C85-4096-9766-78F0290C11A7}"/>
              </a:ext>
            </a:extLst>
          </p:cNvPr>
          <p:cNvGraphicFramePr>
            <a:graphicFrameLocks noGrp="1"/>
          </p:cNvGraphicFramePr>
          <p:nvPr>
            <p:extLst>
              <p:ext uri="{D42A27DB-BD31-4B8C-83A1-F6EECF244321}">
                <p14:modId xmlns:p14="http://schemas.microsoft.com/office/powerpoint/2010/main" val="3243616797"/>
              </p:ext>
            </p:extLst>
          </p:nvPr>
        </p:nvGraphicFramePr>
        <p:xfrm>
          <a:off x="8146459" y="2903428"/>
          <a:ext cx="3864353" cy="1112520"/>
        </p:xfrm>
        <a:graphic>
          <a:graphicData uri="http://schemas.openxmlformats.org/drawingml/2006/table">
            <a:tbl>
              <a:tblPr firstRow="1" bandRow="1">
                <a:tableStyleId>{5C22544A-7EE6-4342-B048-85BDC9FD1C3A}</a:tableStyleId>
              </a:tblPr>
              <a:tblGrid>
                <a:gridCol w="940047">
                  <a:extLst>
                    <a:ext uri="{9D8B030D-6E8A-4147-A177-3AD203B41FA5}">
                      <a16:colId xmlns:a16="http://schemas.microsoft.com/office/drawing/2014/main" val="359821538"/>
                    </a:ext>
                  </a:extLst>
                </a:gridCol>
                <a:gridCol w="1020014">
                  <a:extLst>
                    <a:ext uri="{9D8B030D-6E8A-4147-A177-3AD203B41FA5}">
                      <a16:colId xmlns:a16="http://schemas.microsoft.com/office/drawing/2014/main" val="103063764"/>
                    </a:ext>
                  </a:extLst>
                </a:gridCol>
                <a:gridCol w="1123322">
                  <a:extLst>
                    <a:ext uri="{9D8B030D-6E8A-4147-A177-3AD203B41FA5}">
                      <a16:colId xmlns:a16="http://schemas.microsoft.com/office/drawing/2014/main" val="1758980576"/>
                    </a:ext>
                  </a:extLst>
                </a:gridCol>
                <a:gridCol w="780970">
                  <a:extLst>
                    <a:ext uri="{9D8B030D-6E8A-4147-A177-3AD203B41FA5}">
                      <a16:colId xmlns:a16="http://schemas.microsoft.com/office/drawing/2014/main" val="100304715"/>
                    </a:ext>
                  </a:extLst>
                </a:gridCol>
              </a:tblGrid>
              <a:tr h="370840">
                <a:tc>
                  <a:txBody>
                    <a:bodyPr/>
                    <a:lstStyle/>
                    <a:p>
                      <a:endParaRPr lang="en-AU" sz="1400" dirty="0"/>
                    </a:p>
                  </a:txBody>
                  <a:tcPr/>
                </a:tc>
                <a:tc>
                  <a:txBody>
                    <a:bodyPr/>
                    <a:lstStyle/>
                    <a:p>
                      <a:r>
                        <a:rPr lang="en-AU" sz="1400" dirty="0"/>
                        <a:t>Pre M(SD)</a:t>
                      </a:r>
                    </a:p>
                  </a:txBody>
                  <a:tcPr/>
                </a:tc>
                <a:tc>
                  <a:txBody>
                    <a:bodyPr/>
                    <a:lstStyle/>
                    <a:p>
                      <a:r>
                        <a:rPr lang="en-AU" sz="1400" dirty="0"/>
                        <a:t>Post M(SD)</a:t>
                      </a:r>
                    </a:p>
                  </a:txBody>
                  <a:tcPr/>
                </a:tc>
                <a:tc>
                  <a:txBody>
                    <a:bodyPr/>
                    <a:lstStyle/>
                    <a:p>
                      <a:r>
                        <a:rPr lang="en-AU" sz="1400" i="1" dirty="0"/>
                        <a:t>d</a:t>
                      </a:r>
                    </a:p>
                  </a:txBody>
                  <a:tcPr/>
                </a:tc>
                <a:extLst>
                  <a:ext uri="{0D108BD9-81ED-4DB2-BD59-A6C34878D82A}">
                    <a16:rowId xmlns:a16="http://schemas.microsoft.com/office/drawing/2014/main" val="2829425518"/>
                  </a:ext>
                </a:extLst>
              </a:tr>
              <a:tr h="370840">
                <a:tc>
                  <a:txBody>
                    <a:bodyPr/>
                    <a:lstStyle/>
                    <a:p>
                      <a:r>
                        <a:rPr lang="en-AU" sz="1400" dirty="0"/>
                        <a:t>Relaxation</a:t>
                      </a:r>
                    </a:p>
                  </a:txBody>
                  <a:tcPr/>
                </a:tc>
                <a:tc>
                  <a:txBody>
                    <a:bodyPr/>
                    <a:lstStyle/>
                    <a:p>
                      <a:r>
                        <a:rPr lang="en-AU" sz="1400" dirty="0"/>
                        <a:t>3.68</a:t>
                      </a:r>
                      <a:r>
                        <a:rPr lang="en-AU" sz="1400" b="0" i="0" kern="1200" dirty="0">
                          <a:solidFill>
                            <a:schemeClr val="dk1"/>
                          </a:solidFill>
                          <a:effectLst/>
                          <a:latin typeface="+mn-lt"/>
                          <a:ea typeface="+mn-ea"/>
                          <a:cs typeface="+mn-cs"/>
                        </a:rPr>
                        <a:t>(</a:t>
                      </a:r>
                      <a:r>
                        <a:rPr lang="en-AU" sz="1400" dirty="0"/>
                        <a:t>1.87</a:t>
                      </a:r>
                      <a:r>
                        <a:rPr lang="en-AU" sz="1400" b="0" i="0" kern="1200" dirty="0">
                          <a:solidFill>
                            <a:schemeClr val="dk1"/>
                          </a:solidFill>
                          <a:effectLst/>
                          <a:latin typeface="+mn-lt"/>
                          <a:ea typeface="+mn-ea"/>
                          <a:cs typeface="+mn-cs"/>
                        </a:rPr>
                        <a:t>)</a:t>
                      </a:r>
                      <a:endParaRPr lang="en-AU" sz="1400" dirty="0"/>
                    </a:p>
                  </a:txBody>
                  <a:tcPr/>
                </a:tc>
                <a:tc>
                  <a:txBody>
                    <a:bodyPr/>
                    <a:lstStyle/>
                    <a:p>
                      <a:r>
                        <a:rPr lang="en-AU" sz="1400" dirty="0"/>
                        <a:t>7.98</a:t>
                      </a:r>
                      <a:r>
                        <a:rPr lang="en-AU" sz="1400" b="0" i="0" kern="1200" dirty="0">
                          <a:solidFill>
                            <a:schemeClr val="dk1"/>
                          </a:solidFill>
                          <a:effectLst/>
                          <a:latin typeface="+mn-lt"/>
                          <a:ea typeface="+mn-ea"/>
                          <a:cs typeface="+mn-cs"/>
                        </a:rPr>
                        <a:t>(</a:t>
                      </a:r>
                      <a:r>
                        <a:rPr lang="en-AU" sz="1400" dirty="0"/>
                        <a:t>1.65</a:t>
                      </a:r>
                      <a:r>
                        <a:rPr lang="en-AU" sz="1400" b="0" i="0" kern="1200" dirty="0">
                          <a:solidFill>
                            <a:schemeClr val="dk1"/>
                          </a:solidFill>
                          <a:effectLst/>
                          <a:latin typeface="+mn-lt"/>
                          <a:ea typeface="+mn-ea"/>
                          <a:cs typeface="+mn-cs"/>
                        </a:rPr>
                        <a:t>)</a:t>
                      </a:r>
                      <a:endParaRPr lang="en-AU" sz="1400" dirty="0"/>
                    </a:p>
                  </a:txBody>
                  <a:tcPr/>
                </a:tc>
                <a:tc>
                  <a:txBody>
                    <a:bodyPr/>
                    <a:lstStyle/>
                    <a:p>
                      <a:r>
                        <a:rPr lang="en-AU" sz="1400" dirty="0"/>
                        <a:t>2.44</a:t>
                      </a:r>
                    </a:p>
                  </a:txBody>
                  <a:tcPr/>
                </a:tc>
                <a:extLst>
                  <a:ext uri="{0D108BD9-81ED-4DB2-BD59-A6C34878D82A}">
                    <a16:rowId xmlns:a16="http://schemas.microsoft.com/office/drawing/2014/main" val="517100214"/>
                  </a:ext>
                </a:extLst>
              </a:tr>
              <a:tr h="370840">
                <a:tc>
                  <a:txBody>
                    <a:bodyPr/>
                    <a:lstStyle/>
                    <a:p>
                      <a:r>
                        <a:rPr lang="en-AU" sz="1400" dirty="0"/>
                        <a:t>Distress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400" dirty="0"/>
                        <a:t>6.23</a:t>
                      </a:r>
                      <a:r>
                        <a:rPr lang="en-AU" sz="1400" b="0" i="0" kern="1200" dirty="0">
                          <a:solidFill>
                            <a:schemeClr val="dk1"/>
                          </a:solidFill>
                          <a:effectLst/>
                          <a:latin typeface="+mn-lt"/>
                          <a:ea typeface="+mn-ea"/>
                          <a:cs typeface="+mn-cs"/>
                        </a:rPr>
                        <a:t>(</a:t>
                      </a:r>
                      <a:r>
                        <a:rPr lang="en-AU" sz="1400" dirty="0"/>
                        <a:t>1.87</a:t>
                      </a:r>
                      <a:r>
                        <a:rPr lang="en-AU" sz="1400" b="0" i="0" kern="1200" dirty="0">
                          <a:solidFill>
                            <a:schemeClr val="dk1"/>
                          </a:solidFill>
                          <a:effectLst/>
                          <a:latin typeface="+mn-lt"/>
                          <a:ea typeface="+mn-ea"/>
                          <a:cs typeface="+mn-cs"/>
                        </a:rPr>
                        <a:t>)</a:t>
                      </a:r>
                      <a:endParaRPr lang="en-AU" sz="1400" dirty="0"/>
                    </a:p>
                  </a:txBody>
                  <a:tcPr/>
                </a:tc>
                <a:tc>
                  <a:txBody>
                    <a:bodyPr/>
                    <a:lstStyle/>
                    <a:p>
                      <a:r>
                        <a:rPr lang="en-AU" sz="1400" dirty="0"/>
                        <a:t>2.13</a:t>
                      </a:r>
                      <a:r>
                        <a:rPr lang="en-AU" sz="1400" b="0" i="0" kern="1200" dirty="0">
                          <a:solidFill>
                            <a:schemeClr val="dk1"/>
                          </a:solidFill>
                          <a:effectLst/>
                          <a:latin typeface="+mn-lt"/>
                          <a:ea typeface="+mn-ea"/>
                          <a:cs typeface="+mn-cs"/>
                        </a:rPr>
                        <a:t>(</a:t>
                      </a:r>
                      <a:r>
                        <a:rPr lang="en-AU" sz="1400" dirty="0"/>
                        <a:t>1.76</a:t>
                      </a:r>
                      <a:r>
                        <a:rPr lang="en-AU" sz="1400" b="0" i="0" kern="1200" dirty="0">
                          <a:solidFill>
                            <a:schemeClr val="dk1"/>
                          </a:solidFill>
                          <a:effectLst/>
                          <a:latin typeface="+mn-lt"/>
                          <a:ea typeface="+mn-ea"/>
                          <a:cs typeface="+mn-cs"/>
                        </a:rPr>
                        <a:t>)</a:t>
                      </a:r>
                      <a:endParaRPr lang="en-AU" sz="1400" dirty="0"/>
                    </a:p>
                  </a:txBody>
                  <a:tcPr/>
                </a:tc>
                <a:tc>
                  <a:txBody>
                    <a:bodyPr/>
                    <a:lstStyle/>
                    <a:p>
                      <a:r>
                        <a:rPr lang="en-AU" sz="1400" dirty="0"/>
                        <a:t>-2.25</a:t>
                      </a:r>
                    </a:p>
                  </a:txBody>
                  <a:tcPr/>
                </a:tc>
                <a:extLst>
                  <a:ext uri="{0D108BD9-81ED-4DB2-BD59-A6C34878D82A}">
                    <a16:rowId xmlns:a16="http://schemas.microsoft.com/office/drawing/2014/main" val="2616879007"/>
                  </a:ext>
                </a:extLst>
              </a:tr>
            </a:tbl>
          </a:graphicData>
        </a:graphic>
      </p:graphicFrame>
      <p:pic>
        <p:nvPicPr>
          <p:cNvPr id="21" name="Content Placeholder 20">
            <a:extLst>
              <a:ext uri="{FF2B5EF4-FFF2-40B4-BE49-F238E27FC236}">
                <a16:creationId xmlns:a16="http://schemas.microsoft.com/office/drawing/2014/main" id="{3C1D0D57-A487-46B0-8B88-3ED2DF8A704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201238" y="2881586"/>
            <a:ext cx="3786505" cy="2949368"/>
          </a:xfrm>
          <a:solidFill>
            <a:schemeClr val="bg1"/>
          </a:solidFill>
        </p:spPr>
      </p:pic>
      <p:pic>
        <p:nvPicPr>
          <p:cNvPr id="23" name="Picture 22">
            <a:extLst>
              <a:ext uri="{FF2B5EF4-FFF2-40B4-BE49-F238E27FC236}">
                <a16:creationId xmlns:a16="http://schemas.microsoft.com/office/drawing/2014/main" id="{504ED1D0-CFFB-4B1E-A35F-8426667D8658}"/>
              </a:ext>
            </a:extLst>
          </p:cNvPr>
          <p:cNvPicPr>
            <a:picLocks noChangeAspect="1"/>
          </p:cNvPicPr>
          <p:nvPr/>
        </p:nvPicPr>
        <p:blipFill rotWithShape="1">
          <a:blip r:embed="rId5">
            <a:extLst>
              <a:ext uri="{28A0092B-C50C-407E-A947-70E740481C1C}">
                <a14:useLocalDpi xmlns:a14="http://schemas.microsoft.com/office/drawing/2010/main" val="0"/>
              </a:ext>
            </a:extLst>
          </a:blip>
          <a:srcRect r="16155"/>
          <a:stretch/>
        </p:blipFill>
        <p:spPr>
          <a:xfrm>
            <a:off x="544392" y="2975714"/>
            <a:ext cx="3492309" cy="2855239"/>
          </a:xfrm>
          <a:prstGeom prst="rect">
            <a:avLst/>
          </a:prstGeom>
          <a:solidFill>
            <a:schemeClr val="bg1"/>
          </a:solidFill>
        </p:spPr>
      </p:pic>
      <p:graphicFrame>
        <p:nvGraphicFramePr>
          <p:cNvPr id="24" name="Table 9">
            <a:extLst>
              <a:ext uri="{FF2B5EF4-FFF2-40B4-BE49-F238E27FC236}">
                <a16:creationId xmlns:a16="http://schemas.microsoft.com/office/drawing/2014/main" id="{5E474B79-54F4-43CF-BC6D-9ED23B0B81FD}"/>
              </a:ext>
            </a:extLst>
          </p:cNvPr>
          <p:cNvGraphicFramePr>
            <a:graphicFrameLocks/>
          </p:cNvGraphicFramePr>
          <p:nvPr>
            <p:extLst>
              <p:ext uri="{D42A27DB-BD31-4B8C-83A1-F6EECF244321}">
                <p14:modId xmlns:p14="http://schemas.microsoft.com/office/powerpoint/2010/main" val="195459835"/>
              </p:ext>
            </p:extLst>
          </p:nvPr>
        </p:nvGraphicFramePr>
        <p:xfrm>
          <a:off x="8146459" y="4466242"/>
          <a:ext cx="3786505" cy="1304872"/>
        </p:xfrm>
        <a:graphic>
          <a:graphicData uri="http://schemas.openxmlformats.org/drawingml/2006/table">
            <a:tbl>
              <a:tblPr firstRow="1" bandRow="1">
                <a:tableStyleId>{5C22544A-7EE6-4342-B048-85BDC9FD1C3A}</a:tableStyleId>
              </a:tblPr>
              <a:tblGrid>
                <a:gridCol w="1844299">
                  <a:extLst>
                    <a:ext uri="{9D8B030D-6E8A-4147-A177-3AD203B41FA5}">
                      <a16:colId xmlns:a16="http://schemas.microsoft.com/office/drawing/2014/main" val="2172778350"/>
                    </a:ext>
                  </a:extLst>
                </a:gridCol>
                <a:gridCol w="1942206">
                  <a:extLst>
                    <a:ext uri="{9D8B030D-6E8A-4147-A177-3AD203B41FA5}">
                      <a16:colId xmlns:a16="http://schemas.microsoft.com/office/drawing/2014/main" val="699351997"/>
                    </a:ext>
                  </a:extLst>
                </a:gridCol>
              </a:tblGrid>
              <a:tr h="326218">
                <a:tc>
                  <a:txBody>
                    <a:bodyPr/>
                    <a:lstStyle/>
                    <a:p>
                      <a:r>
                        <a:rPr lang="en-AU" sz="1400" dirty="0"/>
                        <a:t>Effect size (d)</a:t>
                      </a:r>
                    </a:p>
                  </a:txBody>
                  <a:tcPr/>
                </a:tc>
                <a:tc>
                  <a:txBody>
                    <a:bodyPr/>
                    <a:lstStyle/>
                    <a:p>
                      <a:r>
                        <a:rPr lang="en-AU" sz="1400" dirty="0"/>
                        <a:t>Strength</a:t>
                      </a:r>
                    </a:p>
                  </a:txBody>
                  <a:tcPr/>
                </a:tc>
                <a:extLst>
                  <a:ext uri="{0D108BD9-81ED-4DB2-BD59-A6C34878D82A}">
                    <a16:rowId xmlns:a16="http://schemas.microsoft.com/office/drawing/2014/main" val="2732617878"/>
                  </a:ext>
                </a:extLst>
              </a:tr>
              <a:tr h="326218">
                <a:tc>
                  <a:txBody>
                    <a:bodyPr/>
                    <a:lstStyle/>
                    <a:p>
                      <a:pPr algn="ctr"/>
                      <a:r>
                        <a:rPr lang="en-AU" sz="1400" dirty="0"/>
                        <a:t>.2</a:t>
                      </a:r>
                    </a:p>
                  </a:txBody>
                  <a:tcPr/>
                </a:tc>
                <a:tc>
                  <a:txBody>
                    <a:bodyPr/>
                    <a:lstStyle/>
                    <a:p>
                      <a:r>
                        <a:rPr lang="en-AU" sz="1400" dirty="0"/>
                        <a:t>Small effect</a:t>
                      </a:r>
                    </a:p>
                  </a:txBody>
                  <a:tcPr/>
                </a:tc>
                <a:extLst>
                  <a:ext uri="{0D108BD9-81ED-4DB2-BD59-A6C34878D82A}">
                    <a16:rowId xmlns:a16="http://schemas.microsoft.com/office/drawing/2014/main" val="2599944704"/>
                  </a:ext>
                </a:extLst>
              </a:tr>
              <a:tr h="326218">
                <a:tc>
                  <a:txBody>
                    <a:bodyPr/>
                    <a:lstStyle/>
                    <a:p>
                      <a:pPr algn="ctr"/>
                      <a:r>
                        <a:rPr lang="en-AU" sz="1400" dirty="0"/>
                        <a:t>.5 </a:t>
                      </a:r>
                    </a:p>
                  </a:txBody>
                  <a:tcPr/>
                </a:tc>
                <a:tc>
                  <a:txBody>
                    <a:bodyPr/>
                    <a:lstStyle/>
                    <a:p>
                      <a:r>
                        <a:rPr lang="en-AU" sz="1400" dirty="0"/>
                        <a:t>Medium effect</a:t>
                      </a:r>
                    </a:p>
                  </a:txBody>
                  <a:tcPr/>
                </a:tc>
                <a:extLst>
                  <a:ext uri="{0D108BD9-81ED-4DB2-BD59-A6C34878D82A}">
                    <a16:rowId xmlns:a16="http://schemas.microsoft.com/office/drawing/2014/main" val="358299488"/>
                  </a:ext>
                </a:extLst>
              </a:tr>
              <a:tr h="326218">
                <a:tc>
                  <a:txBody>
                    <a:bodyPr/>
                    <a:lstStyle/>
                    <a:p>
                      <a:pPr algn="ctr"/>
                      <a:r>
                        <a:rPr lang="en-AU" sz="1400" dirty="0"/>
                        <a:t>.8</a:t>
                      </a:r>
                    </a:p>
                  </a:txBody>
                  <a:tcPr/>
                </a:tc>
                <a:tc>
                  <a:txBody>
                    <a:bodyPr/>
                    <a:lstStyle/>
                    <a:p>
                      <a:r>
                        <a:rPr lang="en-AU" sz="1400" dirty="0"/>
                        <a:t>Strong effect</a:t>
                      </a:r>
                    </a:p>
                  </a:txBody>
                  <a:tcPr/>
                </a:tc>
                <a:extLst>
                  <a:ext uri="{0D108BD9-81ED-4DB2-BD59-A6C34878D82A}">
                    <a16:rowId xmlns:a16="http://schemas.microsoft.com/office/drawing/2014/main" val="2514590244"/>
                  </a:ext>
                </a:extLst>
              </a:tr>
            </a:tbl>
          </a:graphicData>
        </a:graphic>
      </p:graphicFrame>
      <p:pic>
        <p:nvPicPr>
          <p:cNvPr id="5" name="Graphic 4" descr="Meditation">
            <a:extLst>
              <a:ext uri="{FF2B5EF4-FFF2-40B4-BE49-F238E27FC236}">
                <a16:creationId xmlns:a16="http://schemas.microsoft.com/office/drawing/2014/main" id="{9165AFF3-822A-46F9-A637-469351C9976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297" y="696450"/>
            <a:ext cx="914400" cy="914400"/>
          </a:xfrm>
          <a:prstGeom prst="rect">
            <a:avLst/>
          </a:prstGeom>
        </p:spPr>
      </p:pic>
    </p:spTree>
    <p:extLst>
      <p:ext uri="{BB962C8B-B14F-4D97-AF65-F5344CB8AC3E}">
        <p14:creationId xmlns:p14="http://schemas.microsoft.com/office/powerpoint/2010/main" val="3048380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2" presetClass="entr" presetSubtype="8"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par>
                                <p:cTn id="14" presetID="14" presetClass="entr" presetSubtype="1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randombar(horizontal)">
                                      <p:cBhvr>
                                        <p:cTn id="16" dur="500"/>
                                        <p:tgtEl>
                                          <p:spTgt spid="23"/>
                                        </p:tgtEl>
                                      </p:cBhvr>
                                    </p:animEffect>
                                  </p:childTnLst>
                                </p:cTn>
                              </p:par>
                              <p:par>
                                <p:cTn id="17" presetID="10"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22" presetClass="entr" presetSubtype="4"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par>
                                <p:cTn id="23" presetID="22" presetClass="entr" presetSubtype="4"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down)">
                                      <p:cBhvr>
                                        <p:cTn id="25" dur="500"/>
                                        <p:tgtEl>
                                          <p:spTgt spid="24"/>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15FC941C-8DCF-41E4-9D35-14C1B19C2859}"/>
              </a:ext>
            </a:extLst>
          </p:cNvPr>
          <p:cNvSpPr/>
          <p:nvPr/>
        </p:nvSpPr>
        <p:spPr>
          <a:xfrm>
            <a:off x="-170121" y="354493"/>
            <a:ext cx="7357730" cy="910782"/>
          </a:xfrm>
          <a:prstGeom prst="roundRect">
            <a:avLst>
              <a:gd name="adj" fmla="val 8782"/>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sp>
        <p:nvSpPr>
          <p:cNvPr id="2" name="Title 1">
            <a:extLst>
              <a:ext uri="{FF2B5EF4-FFF2-40B4-BE49-F238E27FC236}">
                <a16:creationId xmlns:a16="http://schemas.microsoft.com/office/drawing/2014/main" id="{A9006CEF-AB7A-49F7-B7A4-4EEC5969B6A5}"/>
              </a:ext>
            </a:extLst>
          </p:cNvPr>
          <p:cNvSpPr>
            <a:spLocks noGrp="1"/>
          </p:cNvSpPr>
          <p:nvPr>
            <p:ph type="title"/>
          </p:nvPr>
        </p:nvSpPr>
        <p:spPr>
          <a:xfrm>
            <a:off x="997688" y="354493"/>
            <a:ext cx="10515600" cy="910782"/>
          </a:xfrm>
        </p:spPr>
        <p:txBody>
          <a:bodyPr>
            <a:normAutofit/>
          </a:bodyPr>
          <a:lstStyle/>
          <a:p>
            <a:r>
              <a:rPr lang="en-AU" sz="3600" dirty="0">
                <a:solidFill>
                  <a:schemeClr val="bg1"/>
                </a:solidFill>
                <a:latin typeface="Roboto Slab"/>
              </a:rPr>
              <a:t>Classifying client progress</a:t>
            </a:r>
          </a:p>
        </p:txBody>
      </p:sp>
      <p:sp>
        <p:nvSpPr>
          <p:cNvPr id="3" name="Content Placeholder 2">
            <a:extLst>
              <a:ext uri="{FF2B5EF4-FFF2-40B4-BE49-F238E27FC236}">
                <a16:creationId xmlns:a16="http://schemas.microsoft.com/office/drawing/2014/main" id="{6B7B0F1A-434F-45B7-BB74-1A87BD1F8863}"/>
              </a:ext>
            </a:extLst>
          </p:cNvPr>
          <p:cNvSpPr>
            <a:spLocks noGrp="1"/>
          </p:cNvSpPr>
          <p:nvPr>
            <p:ph idx="1"/>
          </p:nvPr>
        </p:nvSpPr>
        <p:spPr>
          <a:xfrm>
            <a:off x="838200" y="1953216"/>
            <a:ext cx="10515600" cy="3534651"/>
          </a:xfrm>
          <a:solidFill>
            <a:schemeClr val="tx1">
              <a:lumMod val="75000"/>
              <a:lumOff val="25000"/>
              <a:alpha val="60000"/>
            </a:schemeClr>
          </a:solidFill>
        </p:spPr>
        <p:txBody>
          <a:bodyPr/>
          <a:lstStyle/>
          <a:p>
            <a:pPr marL="0" indent="0">
              <a:buNone/>
            </a:pPr>
            <a:r>
              <a:rPr lang="en-AU" dirty="0">
                <a:solidFill>
                  <a:schemeClr val="bg1"/>
                </a:solidFill>
              </a:rPr>
              <a:t>Question: </a:t>
            </a:r>
          </a:p>
          <a:p>
            <a:pPr marL="0" indent="0">
              <a:buNone/>
            </a:pPr>
            <a:r>
              <a:rPr lang="en-AU" dirty="0">
                <a:solidFill>
                  <a:schemeClr val="bg1"/>
                </a:solidFill>
              </a:rPr>
              <a:t>Can we predict who will progress well and who will progress poorly with the data we have available?</a:t>
            </a:r>
          </a:p>
          <a:p>
            <a:pPr marL="0" indent="0">
              <a:buNone/>
            </a:pPr>
            <a:endParaRPr lang="en-AU" dirty="0">
              <a:solidFill>
                <a:schemeClr val="bg1"/>
              </a:solidFill>
            </a:endParaRPr>
          </a:p>
          <a:p>
            <a:pPr marL="0" indent="0">
              <a:buNone/>
            </a:pPr>
            <a:r>
              <a:rPr lang="en-AU" dirty="0">
                <a:solidFill>
                  <a:schemeClr val="bg1"/>
                </a:solidFill>
              </a:rPr>
              <a:t>Considerations:</a:t>
            </a:r>
          </a:p>
          <a:p>
            <a:pPr marL="0" indent="0">
              <a:buNone/>
            </a:pPr>
            <a:r>
              <a:rPr lang="en-AU" dirty="0">
                <a:solidFill>
                  <a:schemeClr val="bg1"/>
                </a:solidFill>
              </a:rPr>
              <a:t>What “features” of a client’s presentation best predict  progress?</a:t>
            </a:r>
            <a:endParaRPr lang="en-AU" dirty="0"/>
          </a:p>
        </p:txBody>
      </p:sp>
      <p:pic>
        <p:nvPicPr>
          <p:cNvPr id="6" name="Graphic 5" descr="Artificial Intelligence">
            <a:extLst>
              <a:ext uri="{FF2B5EF4-FFF2-40B4-BE49-F238E27FC236}">
                <a16:creationId xmlns:a16="http://schemas.microsoft.com/office/drawing/2014/main" id="{F93918DF-AC30-453D-BDA5-81CAB75142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350875"/>
            <a:ext cx="914400" cy="914400"/>
          </a:xfrm>
          <a:prstGeom prst="rect">
            <a:avLst/>
          </a:prstGeom>
        </p:spPr>
      </p:pic>
    </p:spTree>
    <p:extLst>
      <p:ext uri="{BB962C8B-B14F-4D97-AF65-F5344CB8AC3E}">
        <p14:creationId xmlns:p14="http://schemas.microsoft.com/office/powerpoint/2010/main" val="1403542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par>
                                <p:cTn id="14" presetID="2" presetClass="entr" presetSubtype="8"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0-#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16" presetClass="entr" presetSubtype="21" fill="hold" grpId="0" nodeType="afterEffect">
                                  <p:stCondLst>
                                    <p:cond delay="0"/>
                                  </p:stCondLst>
                                  <p:childTnLst>
                                    <p:set>
                                      <p:cBhvr>
                                        <p:cTn id="20" dur="1" fill="hold">
                                          <p:stCondLst>
                                            <p:cond delay="0"/>
                                          </p:stCondLst>
                                        </p:cTn>
                                        <p:tgtEl>
                                          <p:spTgt spid="3">
                                            <p:bg/>
                                          </p:spTgt>
                                        </p:tgtEl>
                                        <p:attrNameLst>
                                          <p:attrName>style.visibility</p:attrName>
                                        </p:attrNameLst>
                                      </p:cBhvr>
                                      <p:to>
                                        <p:strVal val="visible"/>
                                      </p:to>
                                    </p:set>
                                    <p:animEffect transition="in" filter="barn(inVertical)">
                                      <p:cBhvr>
                                        <p:cTn id="21" dur="500"/>
                                        <p:tgtEl>
                                          <p:spTgt spid="3">
                                            <p:bg/>
                                          </p:spTgt>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barn(inVertical)">
                                      <p:cBhvr>
                                        <p:cTn id="24" dur="500"/>
                                        <p:tgtEl>
                                          <p:spTgt spid="3">
                                            <p:txEl>
                                              <p:pRg st="0" end="0"/>
                                            </p:txEl>
                                          </p:spTgt>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barn(inVertical)">
                                      <p:cBhvr>
                                        <p:cTn id="27" dur="500"/>
                                        <p:tgtEl>
                                          <p:spTgt spid="3">
                                            <p:txEl>
                                              <p:pRg st="1" end="1"/>
                                            </p:txEl>
                                          </p:spTgt>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barn(inVertical)">
                                      <p:cBhvr>
                                        <p:cTn id="30" dur="500"/>
                                        <p:tgtEl>
                                          <p:spTgt spid="3">
                                            <p:txEl>
                                              <p:pRg st="3" end="3"/>
                                            </p:txEl>
                                          </p:spTgt>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barn(inVertical)">
                                      <p:cBhvr>
                                        <p:cTn id="3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3" grpId="0" uiExpand="1" build="p"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13786-3E60-4C55-A1EC-9055A2F34670}"/>
              </a:ext>
            </a:extLst>
          </p:cNvPr>
          <p:cNvSpPr>
            <a:spLocks noGrp="1"/>
          </p:cNvSpPr>
          <p:nvPr>
            <p:ph type="title"/>
          </p:nvPr>
        </p:nvSpPr>
        <p:spPr/>
        <p:txBody>
          <a:bodyPr>
            <a:normAutofit/>
          </a:bodyPr>
          <a:lstStyle/>
          <a:p>
            <a:pPr algn="ctr"/>
            <a:r>
              <a:rPr lang="en-AU" sz="4000" dirty="0">
                <a:solidFill>
                  <a:schemeClr val="bg1"/>
                </a:solidFill>
                <a:latin typeface="Roboto Slab"/>
              </a:rPr>
              <a:t>Supervised learning models</a:t>
            </a:r>
          </a:p>
        </p:txBody>
      </p:sp>
      <p:graphicFrame>
        <p:nvGraphicFramePr>
          <p:cNvPr id="5" name="Table 5">
            <a:extLst>
              <a:ext uri="{FF2B5EF4-FFF2-40B4-BE49-F238E27FC236}">
                <a16:creationId xmlns:a16="http://schemas.microsoft.com/office/drawing/2014/main" id="{91FD0E3F-7A06-4AD1-AA01-FA7503F252ED}"/>
              </a:ext>
            </a:extLst>
          </p:cNvPr>
          <p:cNvGraphicFramePr>
            <a:graphicFrameLocks noGrp="1"/>
          </p:cNvGraphicFramePr>
          <p:nvPr>
            <p:extLst>
              <p:ext uri="{D42A27DB-BD31-4B8C-83A1-F6EECF244321}">
                <p14:modId xmlns:p14="http://schemas.microsoft.com/office/powerpoint/2010/main" val="3692423590"/>
              </p:ext>
            </p:extLst>
          </p:nvPr>
        </p:nvGraphicFramePr>
        <p:xfrm>
          <a:off x="5108028" y="2616107"/>
          <a:ext cx="6516414" cy="2422836"/>
        </p:xfrm>
        <a:graphic>
          <a:graphicData uri="http://schemas.openxmlformats.org/drawingml/2006/table">
            <a:tbl>
              <a:tblPr firstRow="1" bandRow="1">
                <a:tableStyleId>{5C22544A-7EE6-4342-B048-85BDC9FD1C3A}</a:tableStyleId>
              </a:tblPr>
              <a:tblGrid>
                <a:gridCol w="1843553">
                  <a:extLst>
                    <a:ext uri="{9D8B030D-6E8A-4147-A177-3AD203B41FA5}">
                      <a16:colId xmlns:a16="http://schemas.microsoft.com/office/drawing/2014/main" val="2173860362"/>
                    </a:ext>
                  </a:extLst>
                </a:gridCol>
                <a:gridCol w="1559928">
                  <a:extLst>
                    <a:ext uri="{9D8B030D-6E8A-4147-A177-3AD203B41FA5}">
                      <a16:colId xmlns:a16="http://schemas.microsoft.com/office/drawing/2014/main" val="2714058472"/>
                    </a:ext>
                  </a:extLst>
                </a:gridCol>
                <a:gridCol w="1079950">
                  <a:extLst>
                    <a:ext uri="{9D8B030D-6E8A-4147-A177-3AD203B41FA5}">
                      <a16:colId xmlns:a16="http://schemas.microsoft.com/office/drawing/2014/main" val="3797404810"/>
                    </a:ext>
                  </a:extLst>
                </a:gridCol>
                <a:gridCol w="927231">
                  <a:extLst>
                    <a:ext uri="{9D8B030D-6E8A-4147-A177-3AD203B41FA5}">
                      <a16:colId xmlns:a16="http://schemas.microsoft.com/office/drawing/2014/main" val="3728495045"/>
                    </a:ext>
                  </a:extLst>
                </a:gridCol>
                <a:gridCol w="1105752">
                  <a:extLst>
                    <a:ext uri="{9D8B030D-6E8A-4147-A177-3AD203B41FA5}">
                      <a16:colId xmlns:a16="http://schemas.microsoft.com/office/drawing/2014/main" val="3809278291"/>
                    </a:ext>
                  </a:extLst>
                </a:gridCol>
              </a:tblGrid>
              <a:tr h="522484">
                <a:tc>
                  <a:txBody>
                    <a:bodyPr/>
                    <a:lstStyle/>
                    <a:p>
                      <a:r>
                        <a:rPr lang="en-AU" sz="1600" dirty="0"/>
                        <a:t>Algorithms</a:t>
                      </a:r>
                    </a:p>
                  </a:txBody>
                  <a:tcPr/>
                </a:tc>
                <a:tc>
                  <a:txBody>
                    <a:bodyPr/>
                    <a:lstStyle/>
                    <a:p>
                      <a:pPr algn="ctr"/>
                      <a:r>
                        <a:rPr lang="en-AU" sz="1600" dirty="0"/>
                        <a:t>Accuracy</a:t>
                      </a:r>
                    </a:p>
                  </a:txBody>
                  <a:tcPr/>
                </a:tc>
                <a:tc>
                  <a:txBody>
                    <a:bodyPr/>
                    <a:lstStyle/>
                    <a:p>
                      <a:pPr algn="ctr"/>
                      <a:r>
                        <a:rPr lang="en-AU" sz="1600" dirty="0"/>
                        <a:t>Precision</a:t>
                      </a:r>
                    </a:p>
                  </a:txBody>
                  <a:tcPr/>
                </a:tc>
                <a:tc>
                  <a:txBody>
                    <a:bodyPr/>
                    <a:lstStyle/>
                    <a:p>
                      <a:pPr algn="ctr"/>
                      <a:r>
                        <a:rPr lang="en-AU" sz="1600" dirty="0"/>
                        <a:t>Recall</a:t>
                      </a:r>
                    </a:p>
                  </a:txBody>
                  <a:tcPr/>
                </a:tc>
                <a:tc>
                  <a:txBody>
                    <a:bodyPr/>
                    <a:lstStyle/>
                    <a:p>
                      <a:pPr algn="ctr"/>
                      <a:r>
                        <a:rPr lang="en-AU" sz="1600" dirty="0"/>
                        <a:t>ROC</a:t>
                      </a:r>
                    </a:p>
                  </a:txBody>
                  <a:tcPr/>
                </a:tc>
                <a:extLst>
                  <a:ext uri="{0D108BD9-81ED-4DB2-BD59-A6C34878D82A}">
                    <a16:rowId xmlns:a16="http://schemas.microsoft.com/office/drawing/2014/main" val="1765929745"/>
                  </a:ext>
                </a:extLst>
              </a:tr>
              <a:tr h="372528">
                <a:tc>
                  <a:txBody>
                    <a:bodyPr/>
                    <a:lstStyle/>
                    <a:p>
                      <a:r>
                        <a:rPr lang="en-AU" sz="1600" dirty="0"/>
                        <a:t>Random Forest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600" dirty="0"/>
                        <a:t>73% vs 74%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600" dirty="0"/>
                        <a:t>80%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600" dirty="0"/>
                        <a:t>76%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600" dirty="0"/>
                        <a:t>76%</a:t>
                      </a:r>
                    </a:p>
                  </a:txBody>
                  <a:tcPr/>
                </a:tc>
                <a:extLst>
                  <a:ext uri="{0D108BD9-81ED-4DB2-BD59-A6C34878D82A}">
                    <a16:rowId xmlns:a16="http://schemas.microsoft.com/office/drawing/2014/main" val="2548526817"/>
                  </a:ext>
                </a:extLst>
              </a:tr>
              <a:tr h="410240">
                <a:tc>
                  <a:txBody>
                    <a:bodyPr/>
                    <a:lstStyle/>
                    <a:p>
                      <a:r>
                        <a:rPr lang="en-AU" sz="1600" dirty="0"/>
                        <a:t>Logistic Regression</a:t>
                      </a:r>
                    </a:p>
                  </a:txBody>
                  <a:tcPr/>
                </a:tc>
                <a:tc>
                  <a:txBody>
                    <a:bodyPr/>
                    <a:lstStyle/>
                    <a:p>
                      <a:pPr algn="ctr"/>
                      <a:r>
                        <a:rPr lang="en-AU" sz="1600" dirty="0"/>
                        <a:t>73% vs 76%</a:t>
                      </a:r>
                    </a:p>
                  </a:txBody>
                  <a:tcPr/>
                </a:tc>
                <a:tc>
                  <a:txBody>
                    <a:bodyPr/>
                    <a:lstStyle/>
                    <a:p>
                      <a:pPr algn="ctr"/>
                      <a:r>
                        <a:rPr lang="en-AU" sz="1600" dirty="0"/>
                        <a:t>83%</a:t>
                      </a:r>
                    </a:p>
                  </a:txBody>
                  <a:tcPr/>
                </a:tc>
                <a:tc>
                  <a:txBody>
                    <a:bodyPr/>
                    <a:lstStyle/>
                    <a:p>
                      <a:pPr algn="ctr"/>
                      <a:r>
                        <a:rPr lang="en-AU" sz="1600" dirty="0"/>
                        <a:t>77%</a:t>
                      </a:r>
                    </a:p>
                  </a:txBody>
                  <a:tcPr/>
                </a:tc>
                <a:tc>
                  <a:txBody>
                    <a:bodyPr/>
                    <a:lstStyle/>
                    <a:p>
                      <a:pPr algn="ctr"/>
                      <a:r>
                        <a:rPr lang="en-AU" sz="1600" dirty="0"/>
                        <a:t>80%</a:t>
                      </a:r>
                    </a:p>
                  </a:txBody>
                  <a:tcPr/>
                </a:tc>
                <a:extLst>
                  <a:ext uri="{0D108BD9-81ED-4DB2-BD59-A6C34878D82A}">
                    <a16:rowId xmlns:a16="http://schemas.microsoft.com/office/drawing/2014/main" val="4207682902"/>
                  </a:ext>
                </a:extLst>
              </a:tr>
              <a:tr h="372528">
                <a:tc>
                  <a:txBody>
                    <a:bodyPr/>
                    <a:lstStyle/>
                    <a:p>
                      <a:r>
                        <a:rPr lang="en-AU" sz="1600" dirty="0"/>
                        <a:t>XGB Regressor</a:t>
                      </a:r>
                    </a:p>
                  </a:txBody>
                  <a:tcPr/>
                </a:tc>
                <a:tc>
                  <a:txBody>
                    <a:bodyPr/>
                    <a:lstStyle/>
                    <a:p>
                      <a:pPr algn="ctr"/>
                      <a:r>
                        <a:rPr lang="en-AU" sz="1600" dirty="0"/>
                        <a:t>72% vs 69%</a:t>
                      </a:r>
                    </a:p>
                  </a:txBody>
                  <a:tcPr/>
                </a:tc>
                <a:tc>
                  <a:txBody>
                    <a:bodyPr/>
                    <a:lstStyle/>
                    <a:p>
                      <a:pPr algn="ctr"/>
                      <a:r>
                        <a:rPr lang="en-AU" sz="1600" dirty="0"/>
                        <a:t>76%</a:t>
                      </a:r>
                    </a:p>
                  </a:txBody>
                  <a:tcPr/>
                </a:tc>
                <a:tc>
                  <a:txBody>
                    <a:bodyPr/>
                    <a:lstStyle/>
                    <a:p>
                      <a:pPr algn="ctr"/>
                      <a:r>
                        <a:rPr lang="en-AU" sz="1600" dirty="0"/>
                        <a:t>73%</a:t>
                      </a:r>
                    </a:p>
                  </a:txBody>
                  <a:tcPr/>
                </a:tc>
                <a:tc>
                  <a:txBody>
                    <a:bodyPr/>
                    <a:lstStyle/>
                    <a:p>
                      <a:pPr algn="ctr"/>
                      <a:r>
                        <a:rPr lang="en-AU" sz="1600" dirty="0"/>
                        <a:t>71%</a:t>
                      </a:r>
                    </a:p>
                  </a:txBody>
                  <a:tcPr/>
                </a:tc>
                <a:extLst>
                  <a:ext uri="{0D108BD9-81ED-4DB2-BD59-A6C34878D82A}">
                    <a16:rowId xmlns:a16="http://schemas.microsoft.com/office/drawing/2014/main" val="1096767731"/>
                  </a:ext>
                </a:extLst>
              </a:tr>
              <a:tr h="372528">
                <a:tc>
                  <a:txBody>
                    <a:bodyPr/>
                    <a:lstStyle/>
                    <a:p>
                      <a:r>
                        <a:rPr lang="en-AU" sz="1600" b="0" i="0" kern="1200" dirty="0">
                          <a:solidFill>
                            <a:schemeClr val="dk1"/>
                          </a:solidFill>
                          <a:effectLst/>
                          <a:latin typeface="+mn-lt"/>
                          <a:ea typeface="+mn-ea"/>
                          <a:cs typeface="+mn-cs"/>
                        </a:rPr>
                        <a:t>Naive Bayes</a:t>
                      </a:r>
                      <a:endParaRPr lang="en-AU" sz="1600" dirty="0"/>
                    </a:p>
                  </a:txBody>
                  <a:tcPr/>
                </a:tc>
                <a:tc>
                  <a:txBody>
                    <a:bodyPr/>
                    <a:lstStyle/>
                    <a:p>
                      <a:pPr algn="ctr"/>
                      <a:r>
                        <a:rPr lang="en-AU" sz="1600" dirty="0"/>
                        <a:t>72% vs 76%</a:t>
                      </a:r>
                    </a:p>
                  </a:txBody>
                  <a:tcPr/>
                </a:tc>
                <a:tc>
                  <a:txBody>
                    <a:bodyPr/>
                    <a:lstStyle/>
                    <a:p>
                      <a:pPr algn="ctr"/>
                      <a:r>
                        <a:rPr lang="en-AU" sz="1600" dirty="0"/>
                        <a:t>83%</a:t>
                      </a:r>
                    </a:p>
                  </a:txBody>
                  <a:tcPr/>
                </a:tc>
                <a:tc>
                  <a:txBody>
                    <a:bodyPr/>
                    <a:lstStyle/>
                    <a:p>
                      <a:pPr algn="ctr"/>
                      <a:r>
                        <a:rPr lang="en-AU" sz="1600" dirty="0"/>
                        <a:t>77%</a:t>
                      </a:r>
                    </a:p>
                  </a:txBody>
                  <a:tcPr/>
                </a:tc>
                <a:tc>
                  <a:txBody>
                    <a:bodyPr/>
                    <a:lstStyle/>
                    <a:p>
                      <a:pPr algn="ctr"/>
                      <a:r>
                        <a:rPr lang="en-AU" sz="1600" dirty="0"/>
                        <a:t>78%</a:t>
                      </a:r>
                    </a:p>
                  </a:txBody>
                  <a:tcPr/>
                </a:tc>
                <a:extLst>
                  <a:ext uri="{0D108BD9-81ED-4DB2-BD59-A6C34878D82A}">
                    <a16:rowId xmlns:a16="http://schemas.microsoft.com/office/drawing/2014/main" val="1236667071"/>
                  </a:ext>
                </a:extLst>
              </a:tr>
              <a:tr h="372528">
                <a:tc>
                  <a:txBody>
                    <a:bodyPr/>
                    <a:lstStyle/>
                    <a:p>
                      <a:r>
                        <a:rPr lang="en-AU" sz="1600" dirty="0"/>
                        <a:t>KNN</a:t>
                      </a:r>
                    </a:p>
                  </a:txBody>
                  <a:tcPr/>
                </a:tc>
                <a:tc>
                  <a:txBody>
                    <a:bodyPr/>
                    <a:lstStyle/>
                    <a:p>
                      <a:pPr algn="ctr"/>
                      <a:r>
                        <a:rPr lang="en-AU" sz="1600" dirty="0"/>
                        <a:t>71% vs 51%</a:t>
                      </a:r>
                    </a:p>
                  </a:txBody>
                  <a:tcPr/>
                </a:tc>
                <a:tc>
                  <a:txBody>
                    <a:bodyPr/>
                    <a:lstStyle/>
                    <a:p>
                      <a:pPr algn="ctr"/>
                      <a:r>
                        <a:rPr lang="en-AU" sz="1600" dirty="0"/>
                        <a:t>59%</a:t>
                      </a:r>
                    </a:p>
                  </a:txBody>
                  <a:tcPr/>
                </a:tc>
                <a:tc>
                  <a:txBody>
                    <a:bodyPr/>
                    <a:lstStyle/>
                    <a:p>
                      <a:pPr algn="ctr"/>
                      <a:r>
                        <a:rPr lang="en-AU" sz="1600" dirty="0"/>
                        <a:t>61%</a:t>
                      </a:r>
                    </a:p>
                  </a:txBody>
                  <a:tcPr/>
                </a:tc>
                <a:tc>
                  <a:txBody>
                    <a:bodyPr/>
                    <a:lstStyle/>
                    <a:p>
                      <a:pPr algn="ctr"/>
                      <a:r>
                        <a:rPr lang="en-AU" sz="1600" dirty="0"/>
                        <a:t>45%</a:t>
                      </a:r>
                    </a:p>
                  </a:txBody>
                  <a:tcPr/>
                </a:tc>
                <a:extLst>
                  <a:ext uri="{0D108BD9-81ED-4DB2-BD59-A6C34878D82A}">
                    <a16:rowId xmlns:a16="http://schemas.microsoft.com/office/drawing/2014/main" val="4062068789"/>
                  </a:ext>
                </a:extLst>
              </a:tr>
            </a:tbl>
          </a:graphicData>
        </a:graphic>
      </p:graphicFrame>
      <p:sp>
        <p:nvSpPr>
          <p:cNvPr id="3" name="TextBox 2">
            <a:extLst>
              <a:ext uri="{FF2B5EF4-FFF2-40B4-BE49-F238E27FC236}">
                <a16:creationId xmlns:a16="http://schemas.microsoft.com/office/drawing/2014/main" id="{DB0545DA-17BE-4060-836A-BC1E521A54CE}"/>
              </a:ext>
            </a:extLst>
          </p:cNvPr>
          <p:cNvSpPr txBox="1"/>
          <p:nvPr/>
        </p:nvSpPr>
        <p:spPr>
          <a:xfrm>
            <a:off x="312837" y="1585584"/>
            <a:ext cx="4006914" cy="4801314"/>
          </a:xfrm>
          <a:prstGeom prst="rect">
            <a:avLst/>
          </a:prstGeom>
          <a:solidFill>
            <a:schemeClr val="tx1">
              <a:lumMod val="75000"/>
              <a:lumOff val="25000"/>
              <a:alpha val="72000"/>
            </a:schemeClr>
          </a:solidFill>
        </p:spPr>
        <p:txBody>
          <a:bodyPr wrap="square" rtlCol="0">
            <a:spAutoFit/>
          </a:bodyPr>
          <a:lstStyle/>
          <a:p>
            <a:r>
              <a:rPr lang="en-AU" dirty="0">
                <a:solidFill>
                  <a:schemeClr val="bg1"/>
                </a:solidFill>
                <a:latin typeface="Roboto Slab"/>
              </a:rPr>
              <a:t>Model features</a:t>
            </a:r>
          </a:p>
          <a:p>
            <a:pPr marL="285750" indent="-285750">
              <a:buFont typeface="Arial" panose="020B0604020202020204" pitchFamily="34" charset="0"/>
              <a:buChar char="•"/>
            </a:pPr>
            <a:r>
              <a:rPr lang="en-AU" dirty="0">
                <a:solidFill>
                  <a:schemeClr val="bg1"/>
                </a:solidFill>
                <a:latin typeface="Roboto Slab"/>
              </a:rPr>
              <a:t>Age</a:t>
            </a:r>
          </a:p>
          <a:p>
            <a:pPr marL="285750" indent="-285750">
              <a:buFont typeface="Arial" panose="020B0604020202020204" pitchFamily="34" charset="0"/>
              <a:buChar char="•"/>
            </a:pPr>
            <a:r>
              <a:rPr lang="en-AU" dirty="0">
                <a:solidFill>
                  <a:schemeClr val="bg1"/>
                </a:solidFill>
                <a:latin typeface="Roboto Slab"/>
              </a:rPr>
              <a:t>Standard  or complementary client</a:t>
            </a:r>
          </a:p>
          <a:p>
            <a:pPr marL="285750" indent="-285750">
              <a:buFont typeface="Arial" panose="020B0604020202020204" pitchFamily="34" charset="0"/>
              <a:buChar char="•"/>
            </a:pPr>
            <a:r>
              <a:rPr lang="en-AU" dirty="0">
                <a:solidFill>
                  <a:schemeClr val="bg1"/>
                </a:solidFill>
                <a:latin typeface="Roboto Slab"/>
              </a:rPr>
              <a:t>Received EM</a:t>
            </a:r>
          </a:p>
          <a:p>
            <a:pPr marL="285750" indent="-285750">
              <a:buFont typeface="Arial" panose="020B0604020202020204" pitchFamily="34" charset="0"/>
              <a:buChar char="•"/>
            </a:pPr>
            <a:r>
              <a:rPr lang="en-AU" dirty="0">
                <a:solidFill>
                  <a:schemeClr val="bg1"/>
                </a:solidFill>
                <a:latin typeface="Roboto Slab"/>
              </a:rPr>
              <a:t>Referral source</a:t>
            </a:r>
          </a:p>
          <a:p>
            <a:pPr marL="285750" indent="-285750">
              <a:buFont typeface="Arial" panose="020B0604020202020204" pitchFamily="34" charset="0"/>
              <a:buChar char="•"/>
            </a:pPr>
            <a:r>
              <a:rPr lang="en-AU" dirty="0">
                <a:solidFill>
                  <a:schemeClr val="bg1"/>
                </a:solidFill>
                <a:latin typeface="Roboto Slab"/>
              </a:rPr>
              <a:t>Gender</a:t>
            </a:r>
          </a:p>
          <a:p>
            <a:pPr marL="285750" indent="-285750">
              <a:buFont typeface="Arial" panose="020B0604020202020204" pitchFamily="34" charset="0"/>
              <a:buChar char="•"/>
            </a:pPr>
            <a:r>
              <a:rPr lang="en-AU" dirty="0">
                <a:solidFill>
                  <a:schemeClr val="bg1"/>
                </a:solidFill>
                <a:latin typeface="Roboto Slab"/>
              </a:rPr>
              <a:t>Therapeutic relationship</a:t>
            </a:r>
          </a:p>
          <a:p>
            <a:pPr marL="285750" indent="-285750">
              <a:buFont typeface="Arial" panose="020B0604020202020204" pitchFamily="34" charset="0"/>
              <a:buChar char="•"/>
            </a:pPr>
            <a:r>
              <a:rPr lang="en-AU" dirty="0">
                <a:solidFill>
                  <a:schemeClr val="bg1"/>
                </a:solidFill>
                <a:latin typeface="Roboto Slab"/>
              </a:rPr>
              <a:t>Personality disorder</a:t>
            </a:r>
          </a:p>
          <a:p>
            <a:pPr marL="285750" indent="-285750">
              <a:buFont typeface="Arial" panose="020B0604020202020204" pitchFamily="34" charset="0"/>
              <a:buChar char="•"/>
            </a:pPr>
            <a:endParaRPr lang="en-AU" dirty="0">
              <a:solidFill>
                <a:schemeClr val="bg1"/>
              </a:solidFill>
              <a:latin typeface="Roboto Slab"/>
            </a:endParaRPr>
          </a:p>
          <a:p>
            <a:r>
              <a:rPr lang="en-AU" dirty="0">
                <a:solidFill>
                  <a:schemeClr val="bg1"/>
                </a:solidFill>
                <a:latin typeface="Roboto Slab"/>
              </a:rPr>
              <a:t>Target variable</a:t>
            </a:r>
          </a:p>
          <a:p>
            <a:pPr marL="285750" indent="-285750">
              <a:buFont typeface="Arial" panose="020B0604020202020204" pitchFamily="34" charset="0"/>
              <a:buChar char="•"/>
            </a:pPr>
            <a:r>
              <a:rPr lang="en-AU" dirty="0">
                <a:solidFill>
                  <a:schemeClr val="bg1"/>
                </a:solidFill>
                <a:latin typeface="Roboto Slab"/>
              </a:rPr>
              <a:t>Progress</a:t>
            </a:r>
          </a:p>
          <a:p>
            <a:endParaRPr lang="en-AU" dirty="0">
              <a:solidFill>
                <a:schemeClr val="bg1"/>
              </a:solidFill>
              <a:latin typeface="Roboto Slab"/>
            </a:endParaRPr>
          </a:p>
          <a:p>
            <a:r>
              <a:rPr lang="en-AU" dirty="0">
                <a:solidFill>
                  <a:schemeClr val="bg1"/>
                </a:solidFill>
                <a:latin typeface="Roboto Slab"/>
              </a:rPr>
              <a:t>Relevant features</a:t>
            </a:r>
          </a:p>
          <a:p>
            <a:pPr marL="285750" indent="-285750">
              <a:buFont typeface="Arial" panose="020B0604020202020204" pitchFamily="34" charset="0"/>
              <a:buChar char="•"/>
            </a:pPr>
            <a:r>
              <a:rPr lang="en-AU" dirty="0">
                <a:solidFill>
                  <a:schemeClr val="bg1"/>
                </a:solidFill>
                <a:latin typeface="Roboto Slab"/>
              </a:rPr>
              <a:t>Age</a:t>
            </a:r>
          </a:p>
          <a:p>
            <a:pPr marL="285750" indent="-285750">
              <a:buFont typeface="Arial" panose="020B0604020202020204" pitchFamily="34" charset="0"/>
              <a:buChar char="•"/>
            </a:pPr>
            <a:r>
              <a:rPr lang="en-AU" dirty="0">
                <a:solidFill>
                  <a:schemeClr val="bg1"/>
                </a:solidFill>
                <a:latin typeface="Roboto Slab"/>
              </a:rPr>
              <a:t>Therapeutic relationship</a:t>
            </a:r>
          </a:p>
          <a:p>
            <a:pPr marL="285750" indent="-285750">
              <a:buFont typeface="Arial" panose="020B0604020202020204" pitchFamily="34" charset="0"/>
              <a:buChar char="•"/>
            </a:pPr>
            <a:r>
              <a:rPr lang="en-AU" dirty="0">
                <a:solidFill>
                  <a:schemeClr val="bg1"/>
                </a:solidFill>
                <a:latin typeface="Roboto Slab"/>
              </a:rPr>
              <a:t>Personality disorder</a:t>
            </a:r>
          </a:p>
          <a:p>
            <a:endParaRPr lang="en-AU" dirty="0">
              <a:solidFill>
                <a:schemeClr val="bg1"/>
              </a:solidFill>
              <a:latin typeface="Roboto Slab"/>
            </a:endParaRPr>
          </a:p>
        </p:txBody>
      </p:sp>
    </p:spTree>
    <p:extLst>
      <p:ext uri="{BB962C8B-B14F-4D97-AF65-F5344CB8AC3E}">
        <p14:creationId xmlns:p14="http://schemas.microsoft.com/office/powerpoint/2010/main" val="967758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A5ED4173-2329-4435-93DE-5207ABAB04F6}"/>
              </a:ext>
            </a:extLst>
          </p:cNvPr>
          <p:cNvSpPr/>
          <p:nvPr/>
        </p:nvSpPr>
        <p:spPr>
          <a:xfrm>
            <a:off x="-244549" y="627856"/>
            <a:ext cx="5752213" cy="800100"/>
          </a:xfrm>
          <a:prstGeom prst="roundRect">
            <a:avLst>
              <a:gd name="adj" fmla="val 8782"/>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sp>
        <p:nvSpPr>
          <p:cNvPr id="2" name="Title 1">
            <a:extLst>
              <a:ext uri="{FF2B5EF4-FFF2-40B4-BE49-F238E27FC236}">
                <a16:creationId xmlns:a16="http://schemas.microsoft.com/office/drawing/2014/main" id="{97323FEA-B927-4EB5-A2AD-7A0355FC4945}"/>
              </a:ext>
            </a:extLst>
          </p:cNvPr>
          <p:cNvSpPr>
            <a:spLocks noGrp="1"/>
          </p:cNvSpPr>
          <p:nvPr>
            <p:ph type="title"/>
          </p:nvPr>
        </p:nvSpPr>
        <p:spPr/>
        <p:txBody>
          <a:bodyPr/>
          <a:lstStyle/>
          <a:p>
            <a:r>
              <a:rPr lang="en-AU" dirty="0">
                <a:solidFill>
                  <a:schemeClr val="bg1"/>
                </a:solidFill>
              </a:rPr>
              <a:t>Recommendations</a:t>
            </a:r>
          </a:p>
        </p:txBody>
      </p:sp>
      <p:sp>
        <p:nvSpPr>
          <p:cNvPr id="3" name="Content Placeholder 2">
            <a:extLst>
              <a:ext uri="{FF2B5EF4-FFF2-40B4-BE49-F238E27FC236}">
                <a16:creationId xmlns:a16="http://schemas.microsoft.com/office/drawing/2014/main" id="{BF026DC7-8B64-4020-A507-607DEE2A52B7}"/>
              </a:ext>
            </a:extLst>
          </p:cNvPr>
          <p:cNvSpPr>
            <a:spLocks noGrp="1"/>
          </p:cNvSpPr>
          <p:nvPr>
            <p:ph idx="1"/>
          </p:nvPr>
        </p:nvSpPr>
        <p:spPr>
          <a:xfrm>
            <a:off x="838200" y="2051378"/>
            <a:ext cx="10515600" cy="4351338"/>
          </a:xfrm>
        </p:spPr>
        <p:txBody>
          <a:bodyPr>
            <a:normAutofit/>
          </a:bodyPr>
          <a:lstStyle/>
          <a:p>
            <a:r>
              <a:rPr lang="en-AU" dirty="0">
                <a:solidFill>
                  <a:schemeClr val="bg1"/>
                </a:solidFill>
              </a:rPr>
              <a:t>Findings</a:t>
            </a:r>
          </a:p>
          <a:p>
            <a:pPr lvl="1"/>
            <a:r>
              <a:rPr lang="en-AU" dirty="0">
                <a:solidFill>
                  <a:schemeClr val="bg1"/>
                </a:solidFill>
              </a:rPr>
              <a:t>Good evidence that interventions are effective</a:t>
            </a:r>
          </a:p>
          <a:p>
            <a:pPr lvl="1"/>
            <a:r>
              <a:rPr lang="en-AU" dirty="0">
                <a:solidFill>
                  <a:schemeClr val="bg1"/>
                </a:solidFill>
              </a:rPr>
              <a:t>Age and therapeutic relationship are the best features for classifying response to treatment</a:t>
            </a:r>
          </a:p>
          <a:p>
            <a:endParaRPr lang="en-AU" dirty="0">
              <a:solidFill>
                <a:schemeClr val="bg1"/>
              </a:solidFill>
            </a:endParaRPr>
          </a:p>
          <a:p>
            <a:r>
              <a:rPr lang="en-AU" dirty="0">
                <a:solidFill>
                  <a:schemeClr val="bg1"/>
                </a:solidFill>
              </a:rPr>
              <a:t>Next steps:</a:t>
            </a:r>
          </a:p>
          <a:p>
            <a:pPr lvl="1"/>
            <a:r>
              <a:rPr lang="en-AU" dirty="0">
                <a:solidFill>
                  <a:schemeClr val="bg1"/>
                </a:solidFill>
              </a:rPr>
              <a:t>Continue analyses with greater numbers</a:t>
            </a:r>
          </a:p>
          <a:p>
            <a:pPr lvl="1"/>
            <a:r>
              <a:rPr lang="en-AU" dirty="0">
                <a:solidFill>
                  <a:schemeClr val="bg1"/>
                </a:solidFill>
              </a:rPr>
              <a:t>Focus on capturing data on age and therapeutic relationship</a:t>
            </a:r>
          </a:p>
          <a:p>
            <a:pPr lvl="1"/>
            <a:r>
              <a:rPr lang="en-AU" dirty="0">
                <a:solidFill>
                  <a:schemeClr val="bg1"/>
                </a:solidFill>
              </a:rPr>
              <a:t>Personality disorders are important but could be recorded better</a:t>
            </a:r>
          </a:p>
          <a:p>
            <a:pPr lvl="1"/>
            <a:r>
              <a:rPr lang="en-AU" dirty="0">
                <a:solidFill>
                  <a:schemeClr val="bg1"/>
                </a:solidFill>
              </a:rPr>
              <a:t>Report preparation &amp; dashboard development</a:t>
            </a:r>
          </a:p>
          <a:p>
            <a:endParaRPr lang="en-AU" dirty="0">
              <a:solidFill>
                <a:schemeClr val="bg1"/>
              </a:solidFill>
            </a:endParaRPr>
          </a:p>
          <a:p>
            <a:endParaRPr lang="en-AU" dirty="0">
              <a:solidFill>
                <a:schemeClr val="bg1"/>
              </a:solidFill>
            </a:endParaRPr>
          </a:p>
        </p:txBody>
      </p:sp>
      <p:pic>
        <p:nvPicPr>
          <p:cNvPr id="6" name="Graphic 5" descr="Playbook">
            <a:extLst>
              <a:ext uri="{FF2B5EF4-FFF2-40B4-BE49-F238E27FC236}">
                <a16:creationId xmlns:a16="http://schemas.microsoft.com/office/drawing/2014/main" id="{A8B3D47B-04FB-42F5-BF67-AF77764104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200" y="570706"/>
            <a:ext cx="914400" cy="914400"/>
          </a:xfrm>
          <a:prstGeom prst="rect">
            <a:avLst/>
          </a:prstGeom>
        </p:spPr>
      </p:pic>
    </p:spTree>
    <p:extLst>
      <p:ext uri="{BB962C8B-B14F-4D97-AF65-F5344CB8AC3E}">
        <p14:creationId xmlns:p14="http://schemas.microsoft.com/office/powerpoint/2010/main" val="161241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par>
                                <p:cTn id="14" presetID="2" presetClass="entr" presetSubtype="8"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0-#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C8127CF-C060-4C0D-B70B-BBF75C7B788F}"/>
              </a:ext>
            </a:extLst>
          </p:cNvPr>
          <p:cNvSpPr/>
          <p:nvPr/>
        </p:nvSpPr>
        <p:spPr>
          <a:xfrm>
            <a:off x="3908" y="4939749"/>
            <a:ext cx="12192000" cy="1954213"/>
          </a:xfrm>
          <a:prstGeom prst="rect">
            <a:avLst/>
          </a:prstGeom>
          <a:solidFill>
            <a:schemeClr val="tx1">
              <a:lumMod val="85000"/>
              <a:lumOff val="1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989D27BF-ABFF-4E16-80E7-3AC3D2051CD5}"/>
              </a:ext>
            </a:extLst>
          </p:cNvPr>
          <p:cNvSpPr/>
          <p:nvPr/>
        </p:nvSpPr>
        <p:spPr>
          <a:xfrm>
            <a:off x="-999" y="-36948"/>
            <a:ext cx="12192000" cy="1778000"/>
          </a:xfrm>
          <a:prstGeom prst="rect">
            <a:avLst/>
          </a:prstGeom>
          <a:solidFill>
            <a:schemeClr val="tx1">
              <a:lumMod val="85000"/>
              <a:lumOff val="1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4" name="Rectangle 13">
            <a:extLst>
              <a:ext uri="{FF2B5EF4-FFF2-40B4-BE49-F238E27FC236}">
                <a16:creationId xmlns:a16="http://schemas.microsoft.com/office/drawing/2014/main" id="{1048978B-F74C-4EE9-B116-31C06C13605E}"/>
              </a:ext>
            </a:extLst>
          </p:cNvPr>
          <p:cNvSpPr>
            <a:spLocks noChangeArrowheads="1"/>
          </p:cNvSpPr>
          <p:nvPr/>
        </p:nvSpPr>
        <p:spPr bwMode="auto">
          <a:xfrm>
            <a:off x="341108" y="5043193"/>
            <a:ext cx="11470788" cy="1523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a:defRPr>
            </a:lvl1pPr>
            <a:lvl2pPr marL="742950" indent="-285750">
              <a:defRPr>
                <a:solidFill>
                  <a:schemeClr val="tx1"/>
                </a:solidFill>
                <a:latin typeface="Open Sans"/>
              </a:defRPr>
            </a:lvl2pPr>
            <a:lvl3pPr marL="1143000" indent="-228600">
              <a:defRPr>
                <a:solidFill>
                  <a:schemeClr val="tx1"/>
                </a:solidFill>
                <a:latin typeface="Open Sans"/>
              </a:defRPr>
            </a:lvl3pPr>
            <a:lvl4pPr marL="1600200" indent="-228600">
              <a:defRPr>
                <a:solidFill>
                  <a:schemeClr val="tx1"/>
                </a:solidFill>
                <a:latin typeface="Open Sans"/>
              </a:defRPr>
            </a:lvl4pPr>
            <a:lvl5pPr marL="2057400" indent="-228600">
              <a:defRPr>
                <a:solidFill>
                  <a:schemeClr val="tx1"/>
                </a:solidFill>
                <a:latin typeface="Open Sans"/>
              </a:defRPr>
            </a:lvl5pPr>
            <a:lvl6pPr marL="2514600" indent="-228600" fontAlgn="base">
              <a:spcBef>
                <a:spcPct val="0"/>
              </a:spcBef>
              <a:spcAft>
                <a:spcPct val="0"/>
              </a:spcAft>
              <a:defRPr>
                <a:solidFill>
                  <a:schemeClr val="tx1"/>
                </a:solidFill>
                <a:latin typeface="Open Sans"/>
              </a:defRPr>
            </a:lvl6pPr>
            <a:lvl7pPr marL="2971800" indent="-228600" fontAlgn="base">
              <a:spcBef>
                <a:spcPct val="0"/>
              </a:spcBef>
              <a:spcAft>
                <a:spcPct val="0"/>
              </a:spcAft>
              <a:defRPr>
                <a:solidFill>
                  <a:schemeClr val="tx1"/>
                </a:solidFill>
                <a:latin typeface="Open Sans"/>
              </a:defRPr>
            </a:lvl7pPr>
            <a:lvl8pPr marL="3429000" indent="-228600" fontAlgn="base">
              <a:spcBef>
                <a:spcPct val="0"/>
              </a:spcBef>
              <a:spcAft>
                <a:spcPct val="0"/>
              </a:spcAft>
              <a:defRPr>
                <a:solidFill>
                  <a:schemeClr val="tx1"/>
                </a:solidFill>
                <a:latin typeface="Open Sans"/>
              </a:defRPr>
            </a:lvl8pPr>
            <a:lvl9pPr marL="3886200" indent="-228600" fontAlgn="base">
              <a:spcBef>
                <a:spcPct val="0"/>
              </a:spcBef>
              <a:spcAft>
                <a:spcPct val="0"/>
              </a:spcAft>
              <a:defRPr>
                <a:solidFill>
                  <a:schemeClr val="tx1"/>
                </a:solidFill>
                <a:latin typeface="Open Sans"/>
              </a:defRPr>
            </a:lvl9pPr>
          </a:lstStyle>
          <a:p>
            <a:pPr algn="just" eaLnBrk="1" hangingPunct="1">
              <a:lnSpc>
                <a:spcPct val="150000"/>
              </a:lnSpc>
            </a:pPr>
            <a:r>
              <a:rPr lang="en-AU" altLang="en-US" sz="1600" b="1" dirty="0">
                <a:solidFill>
                  <a:schemeClr val="bg1"/>
                </a:solidFill>
              </a:rPr>
              <a:t>Inspirit Psychology </a:t>
            </a:r>
            <a:r>
              <a:rPr lang="en-AU" altLang="en-US" sz="1600" dirty="0">
                <a:solidFill>
                  <a:schemeClr val="bg1"/>
                </a:solidFill>
              </a:rPr>
              <a:t>uses a combination of evidence-based mental health services with complementary therapies including yoga, hypnosis and energy medicines. Registered health practitioners are mandated to provide evidence-based treatments. The explicit holistic approach of the business is controversial because not all its interventions are currently validated by empirical research. This makes research on the effectiveness of its interventions an </a:t>
            </a:r>
            <a:r>
              <a:rPr lang="en-AU" altLang="en-US" sz="1600" i="1" dirty="0">
                <a:solidFill>
                  <a:schemeClr val="bg1"/>
                </a:solidFill>
              </a:rPr>
              <a:t>essential </a:t>
            </a:r>
            <a:r>
              <a:rPr lang="en-AU" altLang="en-US" sz="1600" dirty="0">
                <a:solidFill>
                  <a:schemeClr val="bg1"/>
                </a:solidFill>
              </a:rPr>
              <a:t>business need.</a:t>
            </a:r>
            <a:endParaRPr lang="id-ID" altLang="en-US" sz="1600" dirty="0">
              <a:solidFill>
                <a:schemeClr val="bg1"/>
              </a:solidFill>
            </a:endParaRPr>
          </a:p>
        </p:txBody>
      </p:sp>
      <p:sp>
        <p:nvSpPr>
          <p:cNvPr id="19" name="Rectangle: Rounded Corners 18">
            <a:extLst>
              <a:ext uri="{FF2B5EF4-FFF2-40B4-BE49-F238E27FC236}">
                <a16:creationId xmlns:a16="http://schemas.microsoft.com/office/drawing/2014/main" id="{D070112F-F7DE-49BE-8417-B7C69BEFBFE0}"/>
              </a:ext>
            </a:extLst>
          </p:cNvPr>
          <p:cNvSpPr/>
          <p:nvPr/>
        </p:nvSpPr>
        <p:spPr>
          <a:xfrm>
            <a:off x="-808616" y="2244066"/>
            <a:ext cx="6181725" cy="2314575"/>
          </a:xfrm>
          <a:prstGeom prst="roundRect">
            <a:avLst>
              <a:gd name="adj" fmla="val 50000"/>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sp>
        <p:nvSpPr>
          <p:cNvPr id="20" name="TextBox 19">
            <a:extLst>
              <a:ext uri="{FF2B5EF4-FFF2-40B4-BE49-F238E27FC236}">
                <a16:creationId xmlns:a16="http://schemas.microsoft.com/office/drawing/2014/main" id="{7786BE1C-306D-47B0-93DD-CC6F04A1839F}"/>
              </a:ext>
            </a:extLst>
          </p:cNvPr>
          <p:cNvSpPr txBox="1"/>
          <p:nvPr/>
        </p:nvSpPr>
        <p:spPr>
          <a:xfrm>
            <a:off x="-73229" y="2969928"/>
            <a:ext cx="414337" cy="769938"/>
          </a:xfrm>
          <a:prstGeom prst="rect">
            <a:avLst/>
          </a:prstGeom>
          <a:noFill/>
        </p:spPr>
        <p:txBody>
          <a:bodyPr wrap="none">
            <a:spAutoFit/>
          </a:bodyPr>
          <a:lstStyle/>
          <a:p>
            <a:pPr eaLnBrk="1" fontAlgn="auto" hangingPunct="1">
              <a:spcBef>
                <a:spcPts val="0"/>
              </a:spcBef>
              <a:spcAft>
                <a:spcPts val="0"/>
              </a:spcAft>
              <a:defRPr/>
            </a:pPr>
            <a:r>
              <a:rPr lang="id-ID" sz="4400" b="1" dirty="0">
                <a:solidFill>
                  <a:schemeClr val="bg2"/>
                </a:solidFill>
                <a:latin typeface="+mj-lt"/>
              </a:rPr>
              <a:t>“</a:t>
            </a:r>
          </a:p>
        </p:txBody>
      </p:sp>
      <p:sp>
        <p:nvSpPr>
          <p:cNvPr id="21" name="TextBox 20">
            <a:extLst>
              <a:ext uri="{FF2B5EF4-FFF2-40B4-BE49-F238E27FC236}">
                <a16:creationId xmlns:a16="http://schemas.microsoft.com/office/drawing/2014/main" id="{52E60172-0330-4717-A452-338B8900BB5C}"/>
              </a:ext>
            </a:extLst>
          </p:cNvPr>
          <p:cNvSpPr txBox="1"/>
          <p:nvPr/>
        </p:nvSpPr>
        <p:spPr>
          <a:xfrm>
            <a:off x="4811131" y="2969928"/>
            <a:ext cx="415925" cy="769938"/>
          </a:xfrm>
          <a:prstGeom prst="rect">
            <a:avLst/>
          </a:prstGeom>
          <a:noFill/>
        </p:spPr>
        <p:txBody>
          <a:bodyPr wrap="none">
            <a:spAutoFit/>
          </a:bodyPr>
          <a:lstStyle/>
          <a:p>
            <a:pPr eaLnBrk="1" fontAlgn="auto" hangingPunct="1">
              <a:spcBef>
                <a:spcPts val="0"/>
              </a:spcBef>
              <a:spcAft>
                <a:spcPts val="0"/>
              </a:spcAft>
              <a:defRPr/>
            </a:pPr>
            <a:r>
              <a:rPr lang="id-ID" sz="4400" b="1" dirty="0">
                <a:solidFill>
                  <a:schemeClr val="bg2"/>
                </a:solidFill>
                <a:latin typeface="+mj-lt"/>
              </a:rPr>
              <a:t>”</a:t>
            </a:r>
          </a:p>
        </p:txBody>
      </p:sp>
      <p:cxnSp>
        <p:nvCxnSpPr>
          <p:cNvPr id="23" name="Straight Connector 22">
            <a:extLst>
              <a:ext uri="{FF2B5EF4-FFF2-40B4-BE49-F238E27FC236}">
                <a16:creationId xmlns:a16="http://schemas.microsoft.com/office/drawing/2014/main" id="{E2839EFF-CD62-4149-88A8-104C84387075}"/>
              </a:ext>
            </a:extLst>
          </p:cNvPr>
          <p:cNvCxnSpPr/>
          <p:nvPr/>
        </p:nvCxnSpPr>
        <p:spPr>
          <a:xfrm>
            <a:off x="5761038" y="1362075"/>
            <a:ext cx="669925" cy="0"/>
          </a:xfrm>
          <a:prstGeom prst="line">
            <a:avLst/>
          </a:prstGeom>
          <a:ln w="22225" cap="rnd">
            <a:roun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64980C68-014F-416F-888D-399F16408346}"/>
              </a:ext>
            </a:extLst>
          </p:cNvPr>
          <p:cNvSpPr>
            <a:spLocks noChangeArrowheads="1"/>
          </p:cNvSpPr>
          <p:nvPr/>
        </p:nvSpPr>
        <p:spPr bwMode="auto">
          <a:xfrm>
            <a:off x="174411" y="3145590"/>
            <a:ext cx="4906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a:defRPr>
            </a:lvl1pPr>
            <a:lvl2pPr marL="742950" indent="-285750">
              <a:defRPr>
                <a:solidFill>
                  <a:schemeClr val="tx1"/>
                </a:solidFill>
                <a:latin typeface="Open Sans"/>
              </a:defRPr>
            </a:lvl2pPr>
            <a:lvl3pPr marL="1143000" indent="-228600">
              <a:defRPr>
                <a:solidFill>
                  <a:schemeClr val="tx1"/>
                </a:solidFill>
                <a:latin typeface="Open Sans"/>
              </a:defRPr>
            </a:lvl3pPr>
            <a:lvl4pPr marL="1600200" indent="-228600">
              <a:defRPr>
                <a:solidFill>
                  <a:schemeClr val="tx1"/>
                </a:solidFill>
                <a:latin typeface="Open Sans"/>
              </a:defRPr>
            </a:lvl4pPr>
            <a:lvl5pPr marL="2057400" indent="-228600">
              <a:defRPr>
                <a:solidFill>
                  <a:schemeClr val="tx1"/>
                </a:solidFill>
                <a:latin typeface="Open Sans"/>
              </a:defRPr>
            </a:lvl5pPr>
            <a:lvl6pPr marL="2514600" indent="-228600" fontAlgn="base">
              <a:spcBef>
                <a:spcPct val="0"/>
              </a:spcBef>
              <a:spcAft>
                <a:spcPct val="0"/>
              </a:spcAft>
              <a:defRPr>
                <a:solidFill>
                  <a:schemeClr val="tx1"/>
                </a:solidFill>
                <a:latin typeface="Open Sans"/>
              </a:defRPr>
            </a:lvl6pPr>
            <a:lvl7pPr marL="2971800" indent="-228600" fontAlgn="base">
              <a:spcBef>
                <a:spcPct val="0"/>
              </a:spcBef>
              <a:spcAft>
                <a:spcPct val="0"/>
              </a:spcAft>
              <a:defRPr>
                <a:solidFill>
                  <a:schemeClr val="tx1"/>
                </a:solidFill>
                <a:latin typeface="Open Sans"/>
              </a:defRPr>
            </a:lvl7pPr>
            <a:lvl8pPr marL="3429000" indent="-228600" fontAlgn="base">
              <a:spcBef>
                <a:spcPct val="0"/>
              </a:spcBef>
              <a:spcAft>
                <a:spcPct val="0"/>
              </a:spcAft>
              <a:defRPr>
                <a:solidFill>
                  <a:schemeClr val="tx1"/>
                </a:solidFill>
                <a:latin typeface="Open Sans"/>
              </a:defRPr>
            </a:lvl8pPr>
            <a:lvl9pPr marL="3886200" indent="-228600" fontAlgn="base">
              <a:spcBef>
                <a:spcPct val="0"/>
              </a:spcBef>
              <a:spcAft>
                <a:spcPct val="0"/>
              </a:spcAft>
              <a:defRPr>
                <a:solidFill>
                  <a:schemeClr val="tx1"/>
                </a:solidFill>
                <a:latin typeface="Open Sans"/>
              </a:defRPr>
            </a:lvl9pPr>
          </a:lstStyle>
          <a:p>
            <a:pPr eaLnBrk="1" hangingPunct="1"/>
            <a:r>
              <a:rPr lang="en-US" altLang="en-US" sz="2800" i="1" dirty="0">
                <a:solidFill>
                  <a:schemeClr val="bg2"/>
                </a:solidFill>
                <a:latin typeface="Helvetica Neue"/>
              </a:rPr>
              <a:t>Wellness through integration. </a:t>
            </a:r>
            <a:endParaRPr lang="id-ID" altLang="en-US" sz="2800" i="1" dirty="0">
              <a:solidFill>
                <a:schemeClr val="bg2"/>
              </a:solidFill>
            </a:endParaRPr>
          </a:p>
        </p:txBody>
      </p:sp>
      <p:sp>
        <p:nvSpPr>
          <p:cNvPr id="10" name="Title 9">
            <a:extLst>
              <a:ext uri="{FF2B5EF4-FFF2-40B4-BE49-F238E27FC236}">
                <a16:creationId xmlns:a16="http://schemas.microsoft.com/office/drawing/2014/main" id="{8422D65C-A704-420B-B325-1F4F50780570}"/>
              </a:ext>
            </a:extLst>
          </p:cNvPr>
          <p:cNvSpPr>
            <a:spLocks noGrp="1"/>
          </p:cNvSpPr>
          <p:nvPr>
            <p:ph type="title"/>
          </p:nvPr>
        </p:nvSpPr>
        <p:spPr/>
        <p:txBody>
          <a:bodyPr/>
          <a:lstStyle/>
          <a:p>
            <a:r>
              <a:rPr lang="en-AU" altLang="en-US" dirty="0">
                <a:solidFill>
                  <a:schemeClr val="bg1"/>
                </a:solidFill>
              </a:rPr>
              <a:t>THE PROJECT</a:t>
            </a:r>
            <a:endParaRPr lang="id-ID" altLang="en-US" dirty="0">
              <a:solidFill>
                <a:schemeClr val="bg1"/>
              </a:solidFill>
            </a:endParaRPr>
          </a:p>
        </p:txBody>
      </p:sp>
    </p:spTree>
    <p:extLst>
      <p:ext uri="{BB962C8B-B14F-4D97-AF65-F5344CB8AC3E}">
        <p14:creationId xmlns:p14="http://schemas.microsoft.com/office/powerpoint/2010/main" val="138597429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par>
                          <p:cTn id="13" fill="hold" nodeType="afterGroup">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6" presetClass="entr" presetSubtype="21"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arn(inVertical)">
                                      <p:cBhvr>
                                        <p:cTn id="19" dur="500"/>
                                        <p:tgtEl>
                                          <p:spTgt spid="23"/>
                                        </p:tgtEl>
                                      </p:cBhvr>
                                    </p:animEffect>
                                  </p:childTnLst>
                                </p:cTn>
                              </p:par>
                              <p:par>
                                <p:cTn id="20" presetID="2" presetClass="entr" presetSubtype="8"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additive="base">
                                        <p:cTn id="22" dur="500" fill="hold"/>
                                        <p:tgtEl>
                                          <p:spTgt spid="19"/>
                                        </p:tgtEl>
                                        <p:attrNameLst>
                                          <p:attrName>ppt_x</p:attrName>
                                        </p:attrNameLst>
                                      </p:cBhvr>
                                      <p:tavLst>
                                        <p:tav tm="0">
                                          <p:val>
                                            <p:strVal val="0-#ppt_w/2"/>
                                          </p:val>
                                        </p:tav>
                                        <p:tav tm="100000">
                                          <p:val>
                                            <p:strVal val="#ppt_x"/>
                                          </p:val>
                                        </p:tav>
                                      </p:tavLst>
                                    </p:anim>
                                    <p:anim calcmode="lin" valueType="num">
                                      <p:cBhvr additive="base">
                                        <p:cTn id="23" dur="500" fill="hold"/>
                                        <p:tgtEl>
                                          <p:spTgt spid="19"/>
                                        </p:tgtEl>
                                        <p:attrNameLst>
                                          <p:attrName>ppt_y</p:attrName>
                                        </p:attrNameLst>
                                      </p:cBhvr>
                                      <p:tavLst>
                                        <p:tav tm="0">
                                          <p:val>
                                            <p:strVal val="#ppt_y"/>
                                          </p:val>
                                        </p:tav>
                                        <p:tav tm="100000">
                                          <p:val>
                                            <p:strVal val="#ppt_y"/>
                                          </p:val>
                                        </p:tav>
                                      </p:tavLst>
                                    </p:anim>
                                  </p:childTnLst>
                                </p:cTn>
                              </p:par>
                              <p:par>
                                <p:cTn id="24" presetID="10"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2" presetClass="entr" presetSubtype="8"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0-#ppt_w/2"/>
                                          </p:val>
                                        </p:tav>
                                        <p:tav tm="100000">
                                          <p:val>
                                            <p:strVal val="#ppt_x"/>
                                          </p:val>
                                        </p:tav>
                                      </p:tavLst>
                                    </p:anim>
                                    <p:anim calcmode="lin" valueType="num">
                                      <p:cBhvr additive="base">
                                        <p:cTn id="3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4" grpId="0"/>
      <p:bldP spid="19" grpId="0" animBg="1"/>
      <p:bldP spid="20" grpId="0"/>
      <p:bldP spid="21" grpId="0"/>
      <p:bldP spid="24"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7000"/>
            <a:lum/>
          </a:blip>
          <a:srcRect/>
          <a:stretch>
            <a:fillRect t="-13000" b="-13000"/>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EA8557F-EF2C-4273-9321-95BD0D68B85F}"/>
              </a:ext>
            </a:extLst>
          </p:cNvPr>
          <p:cNvSpPr/>
          <p:nvPr/>
        </p:nvSpPr>
        <p:spPr>
          <a:xfrm>
            <a:off x="-974115" y="189185"/>
            <a:ext cx="6181725" cy="1325563"/>
          </a:xfrm>
          <a:prstGeom prst="roundRect">
            <a:avLst>
              <a:gd name="adj" fmla="val 50000"/>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sp>
        <p:nvSpPr>
          <p:cNvPr id="2" name="Title 1">
            <a:extLst>
              <a:ext uri="{FF2B5EF4-FFF2-40B4-BE49-F238E27FC236}">
                <a16:creationId xmlns:a16="http://schemas.microsoft.com/office/drawing/2014/main" id="{FAF07D22-539F-4C69-84DE-A2F57D12C51D}"/>
              </a:ext>
            </a:extLst>
          </p:cNvPr>
          <p:cNvSpPr>
            <a:spLocks noGrp="1"/>
          </p:cNvSpPr>
          <p:nvPr>
            <p:ph type="title"/>
          </p:nvPr>
        </p:nvSpPr>
        <p:spPr>
          <a:xfrm>
            <a:off x="91965" y="189185"/>
            <a:ext cx="10515600" cy="1325563"/>
          </a:xfrm>
        </p:spPr>
        <p:txBody>
          <a:bodyPr>
            <a:normAutofit/>
          </a:bodyPr>
          <a:lstStyle/>
          <a:p>
            <a:r>
              <a:rPr lang="en-AU" sz="3600" dirty="0">
                <a:solidFill>
                  <a:schemeClr val="bg1"/>
                </a:solidFill>
                <a:latin typeface="Roboto Slab"/>
              </a:rPr>
              <a:t>Project Nada: Scope</a:t>
            </a:r>
          </a:p>
        </p:txBody>
      </p:sp>
      <p:sp>
        <p:nvSpPr>
          <p:cNvPr id="3" name="Content Placeholder 2">
            <a:extLst>
              <a:ext uri="{FF2B5EF4-FFF2-40B4-BE49-F238E27FC236}">
                <a16:creationId xmlns:a16="http://schemas.microsoft.com/office/drawing/2014/main" id="{94D92DA4-6B68-46F3-B4F8-659255455DAD}"/>
              </a:ext>
            </a:extLst>
          </p:cNvPr>
          <p:cNvSpPr>
            <a:spLocks noGrp="1"/>
          </p:cNvSpPr>
          <p:nvPr>
            <p:ph idx="1"/>
          </p:nvPr>
        </p:nvSpPr>
        <p:spPr>
          <a:xfrm>
            <a:off x="860534" y="2135680"/>
            <a:ext cx="9520596" cy="4722320"/>
          </a:xfrm>
        </p:spPr>
        <p:txBody>
          <a:bodyPr>
            <a:noAutofit/>
          </a:bodyPr>
          <a:lstStyle/>
          <a:p>
            <a:pPr marL="0" indent="0">
              <a:lnSpc>
                <a:spcPct val="120000"/>
              </a:lnSpc>
              <a:spcBef>
                <a:spcPts val="600"/>
              </a:spcBef>
              <a:buNone/>
            </a:pPr>
            <a:r>
              <a:rPr lang="en-AU" sz="2400" dirty="0">
                <a:solidFill>
                  <a:schemeClr val="bg1"/>
                </a:solidFill>
                <a:latin typeface="Roboto Slab"/>
              </a:rPr>
              <a:t>Project Aim</a:t>
            </a:r>
          </a:p>
          <a:p>
            <a:pPr>
              <a:lnSpc>
                <a:spcPct val="120000"/>
              </a:lnSpc>
              <a:spcBef>
                <a:spcPts val="600"/>
              </a:spcBef>
            </a:pPr>
            <a:r>
              <a:rPr lang="en-AU" sz="2400" dirty="0">
                <a:solidFill>
                  <a:schemeClr val="bg1"/>
                </a:solidFill>
                <a:latin typeface="Roboto Slab"/>
              </a:rPr>
              <a:t>To build a data-driven and ethical integrative psychology practice that can champion holistic mental health in the wellness sector</a:t>
            </a:r>
          </a:p>
          <a:p>
            <a:pPr algn="ctr">
              <a:lnSpc>
                <a:spcPct val="120000"/>
              </a:lnSpc>
              <a:spcBef>
                <a:spcPts val="600"/>
              </a:spcBef>
            </a:pPr>
            <a:endParaRPr lang="en-AU" sz="2400" dirty="0">
              <a:solidFill>
                <a:schemeClr val="bg1"/>
              </a:solidFill>
              <a:latin typeface="Roboto Slab"/>
            </a:endParaRPr>
          </a:p>
          <a:p>
            <a:pPr marL="0" indent="0">
              <a:lnSpc>
                <a:spcPct val="120000"/>
              </a:lnSpc>
              <a:spcBef>
                <a:spcPts val="600"/>
              </a:spcBef>
              <a:buNone/>
            </a:pPr>
            <a:r>
              <a:rPr lang="en-AU" sz="2400" dirty="0">
                <a:solidFill>
                  <a:schemeClr val="bg1"/>
                </a:solidFill>
                <a:latin typeface="Roboto Slab"/>
              </a:rPr>
              <a:t>Today’s business questions</a:t>
            </a:r>
          </a:p>
          <a:p>
            <a:pPr>
              <a:lnSpc>
                <a:spcPct val="120000"/>
              </a:lnSpc>
              <a:spcBef>
                <a:spcPts val="600"/>
              </a:spcBef>
            </a:pPr>
            <a:r>
              <a:rPr lang="en-AU" sz="2400" dirty="0">
                <a:solidFill>
                  <a:schemeClr val="bg1"/>
                </a:solidFill>
                <a:latin typeface="Roboto Slab"/>
              </a:rPr>
              <a:t>Are our interventions working?</a:t>
            </a:r>
          </a:p>
          <a:p>
            <a:pPr>
              <a:lnSpc>
                <a:spcPct val="120000"/>
              </a:lnSpc>
              <a:spcBef>
                <a:spcPts val="600"/>
              </a:spcBef>
            </a:pPr>
            <a:r>
              <a:rPr lang="en-AU" sz="2400" dirty="0">
                <a:solidFill>
                  <a:schemeClr val="bg1"/>
                </a:solidFill>
                <a:latin typeface="Roboto Slab"/>
              </a:rPr>
              <a:t>What data will help identify clients’ response to treatment?</a:t>
            </a:r>
          </a:p>
        </p:txBody>
      </p:sp>
    </p:spTree>
    <p:extLst>
      <p:ext uri="{BB962C8B-B14F-4D97-AF65-F5344CB8AC3E}">
        <p14:creationId xmlns:p14="http://schemas.microsoft.com/office/powerpoint/2010/main" val="183504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55CE45-C1E4-440C-84D7-F9DE97E1BD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5776"/>
            <a:ext cx="12192000" cy="5027613"/>
          </a:xfrm>
          <a:prstGeom prst="rect">
            <a:avLst/>
          </a:prstGeom>
        </p:spPr>
      </p:pic>
      <p:sp>
        <p:nvSpPr>
          <p:cNvPr id="37" name="Rectangle: Rounded Corners 36">
            <a:extLst>
              <a:ext uri="{FF2B5EF4-FFF2-40B4-BE49-F238E27FC236}">
                <a16:creationId xmlns:a16="http://schemas.microsoft.com/office/drawing/2014/main" id="{51883F1C-2419-4080-989B-E89C87DBF4FB}"/>
              </a:ext>
            </a:extLst>
          </p:cNvPr>
          <p:cNvSpPr/>
          <p:nvPr/>
        </p:nvSpPr>
        <p:spPr>
          <a:xfrm>
            <a:off x="-210207" y="3201988"/>
            <a:ext cx="5504877" cy="800100"/>
          </a:xfrm>
          <a:prstGeom prst="roundRect">
            <a:avLst>
              <a:gd name="adj" fmla="val 8782"/>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sp>
        <p:nvSpPr>
          <p:cNvPr id="39" name="TextBox 38">
            <a:extLst>
              <a:ext uri="{FF2B5EF4-FFF2-40B4-BE49-F238E27FC236}">
                <a16:creationId xmlns:a16="http://schemas.microsoft.com/office/drawing/2014/main" id="{8850F571-A4A6-4011-9334-69EA9D6838E3}"/>
              </a:ext>
            </a:extLst>
          </p:cNvPr>
          <p:cNvSpPr txBox="1"/>
          <p:nvPr/>
        </p:nvSpPr>
        <p:spPr>
          <a:xfrm>
            <a:off x="1031755" y="3313942"/>
            <a:ext cx="2997487" cy="584775"/>
          </a:xfrm>
          <a:prstGeom prst="rect">
            <a:avLst/>
          </a:prstGeom>
          <a:noFill/>
        </p:spPr>
        <p:txBody>
          <a:bodyPr wrap="none">
            <a:spAutoFit/>
          </a:bodyPr>
          <a:lstStyle/>
          <a:p>
            <a:pPr eaLnBrk="1" fontAlgn="auto" hangingPunct="1">
              <a:spcBef>
                <a:spcPts val="0"/>
              </a:spcBef>
              <a:spcAft>
                <a:spcPts val="0"/>
              </a:spcAft>
              <a:defRPr/>
            </a:pPr>
            <a:r>
              <a:rPr lang="en-AU" sz="3200" b="1" dirty="0">
                <a:solidFill>
                  <a:schemeClr val="bg2"/>
                </a:solidFill>
                <a:latin typeface="+mj-lt"/>
              </a:rPr>
              <a:t>DATA QUESTIONS</a:t>
            </a:r>
            <a:endParaRPr lang="id-ID" sz="3200" b="1" dirty="0">
              <a:solidFill>
                <a:schemeClr val="bg2"/>
              </a:solidFill>
              <a:latin typeface="+mj-lt"/>
            </a:endParaRPr>
          </a:p>
        </p:txBody>
      </p:sp>
      <p:sp>
        <p:nvSpPr>
          <p:cNvPr id="56" name="TextBox 55">
            <a:extLst>
              <a:ext uri="{FF2B5EF4-FFF2-40B4-BE49-F238E27FC236}">
                <a16:creationId xmlns:a16="http://schemas.microsoft.com/office/drawing/2014/main" id="{D3D71ED9-8F07-48CB-A946-CF5C9C825880}"/>
              </a:ext>
            </a:extLst>
          </p:cNvPr>
          <p:cNvSpPr txBox="1"/>
          <p:nvPr/>
        </p:nvSpPr>
        <p:spPr>
          <a:xfrm>
            <a:off x="3382440" y="5437555"/>
            <a:ext cx="2105000" cy="338554"/>
          </a:xfrm>
          <a:prstGeom prst="rect">
            <a:avLst/>
          </a:prstGeom>
          <a:noFill/>
        </p:spPr>
        <p:txBody>
          <a:bodyPr wrap="none">
            <a:spAutoFit/>
          </a:bodyPr>
          <a:lstStyle/>
          <a:p>
            <a:pPr algn="ctr" eaLnBrk="1" fontAlgn="auto" hangingPunct="1">
              <a:spcBef>
                <a:spcPts val="0"/>
              </a:spcBef>
              <a:spcAft>
                <a:spcPts val="0"/>
              </a:spcAft>
              <a:defRPr/>
            </a:pPr>
            <a:r>
              <a:rPr lang="en-AU" sz="1600" b="1" dirty="0">
                <a:latin typeface="+mj-lt"/>
              </a:rPr>
              <a:t>Evaluating effectiveness</a:t>
            </a:r>
            <a:endParaRPr lang="id-ID" sz="1600" b="1" dirty="0">
              <a:latin typeface="+mj-lt"/>
            </a:endParaRPr>
          </a:p>
        </p:txBody>
      </p:sp>
      <p:sp>
        <p:nvSpPr>
          <p:cNvPr id="57" name="Rectangle 56">
            <a:extLst>
              <a:ext uri="{FF2B5EF4-FFF2-40B4-BE49-F238E27FC236}">
                <a16:creationId xmlns:a16="http://schemas.microsoft.com/office/drawing/2014/main" id="{106B48F1-CB40-45D9-B3F7-04FE290BF772}"/>
              </a:ext>
            </a:extLst>
          </p:cNvPr>
          <p:cNvSpPr>
            <a:spLocks noChangeArrowheads="1"/>
          </p:cNvSpPr>
          <p:nvPr/>
        </p:nvSpPr>
        <p:spPr bwMode="auto">
          <a:xfrm>
            <a:off x="2659546" y="5689462"/>
            <a:ext cx="3539641" cy="6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a:defRPr>
            </a:lvl1pPr>
            <a:lvl2pPr marL="742950" indent="-285750">
              <a:defRPr>
                <a:solidFill>
                  <a:schemeClr val="tx1"/>
                </a:solidFill>
                <a:latin typeface="Open Sans"/>
              </a:defRPr>
            </a:lvl2pPr>
            <a:lvl3pPr marL="1143000" indent="-228600">
              <a:defRPr>
                <a:solidFill>
                  <a:schemeClr val="tx1"/>
                </a:solidFill>
                <a:latin typeface="Open Sans"/>
              </a:defRPr>
            </a:lvl3pPr>
            <a:lvl4pPr marL="1600200" indent="-228600">
              <a:defRPr>
                <a:solidFill>
                  <a:schemeClr val="tx1"/>
                </a:solidFill>
                <a:latin typeface="Open Sans"/>
              </a:defRPr>
            </a:lvl4pPr>
            <a:lvl5pPr marL="2057400" indent="-228600">
              <a:defRPr>
                <a:solidFill>
                  <a:schemeClr val="tx1"/>
                </a:solidFill>
                <a:latin typeface="Open Sans"/>
              </a:defRPr>
            </a:lvl5pPr>
            <a:lvl6pPr marL="2514600" indent="-228600" fontAlgn="base">
              <a:spcBef>
                <a:spcPct val="0"/>
              </a:spcBef>
              <a:spcAft>
                <a:spcPct val="0"/>
              </a:spcAft>
              <a:defRPr>
                <a:solidFill>
                  <a:schemeClr val="tx1"/>
                </a:solidFill>
                <a:latin typeface="Open Sans"/>
              </a:defRPr>
            </a:lvl6pPr>
            <a:lvl7pPr marL="2971800" indent="-228600" fontAlgn="base">
              <a:spcBef>
                <a:spcPct val="0"/>
              </a:spcBef>
              <a:spcAft>
                <a:spcPct val="0"/>
              </a:spcAft>
              <a:defRPr>
                <a:solidFill>
                  <a:schemeClr val="tx1"/>
                </a:solidFill>
                <a:latin typeface="Open Sans"/>
              </a:defRPr>
            </a:lvl7pPr>
            <a:lvl8pPr marL="3429000" indent="-228600" fontAlgn="base">
              <a:spcBef>
                <a:spcPct val="0"/>
              </a:spcBef>
              <a:spcAft>
                <a:spcPct val="0"/>
              </a:spcAft>
              <a:defRPr>
                <a:solidFill>
                  <a:schemeClr val="tx1"/>
                </a:solidFill>
                <a:latin typeface="Open Sans"/>
              </a:defRPr>
            </a:lvl8pPr>
            <a:lvl9pPr marL="3886200" indent="-228600" fontAlgn="base">
              <a:spcBef>
                <a:spcPct val="0"/>
              </a:spcBef>
              <a:spcAft>
                <a:spcPct val="0"/>
              </a:spcAft>
              <a:defRPr>
                <a:solidFill>
                  <a:schemeClr val="tx1"/>
                </a:solidFill>
                <a:latin typeface="Open Sans"/>
              </a:defRPr>
            </a:lvl9pPr>
          </a:lstStyle>
          <a:p>
            <a:pPr algn="ctr" eaLnBrk="1" hangingPunct="1">
              <a:lnSpc>
                <a:spcPct val="150000"/>
              </a:lnSpc>
            </a:pPr>
            <a:r>
              <a:rPr lang="en-AU" altLang="en-US" sz="1400" dirty="0"/>
              <a:t>Are services significantly influencing wellness over time in treatment?</a:t>
            </a:r>
            <a:endParaRPr lang="id-ID" altLang="en-US" sz="1400" dirty="0"/>
          </a:p>
        </p:txBody>
      </p:sp>
      <p:sp>
        <p:nvSpPr>
          <p:cNvPr id="58" name="TextBox 57">
            <a:extLst>
              <a:ext uri="{FF2B5EF4-FFF2-40B4-BE49-F238E27FC236}">
                <a16:creationId xmlns:a16="http://schemas.microsoft.com/office/drawing/2014/main" id="{94C31344-B0ED-4C35-878A-B57235C28E08}"/>
              </a:ext>
            </a:extLst>
          </p:cNvPr>
          <p:cNvSpPr txBox="1"/>
          <p:nvPr/>
        </p:nvSpPr>
        <p:spPr>
          <a:xfrm>
            <a:off x="6726804" y="5440148"/>
            <a:ext cx="1836144" cy="338554"/>
          </a:xfrm>
          <a:prstGeom prst="rect">
            <a:avLst/>
          </a:prstGeom>
          <a:noFill/>
        </p:spPr>
        <p:txBody>
          <a:bodyPr wrap="none">
            <a:spAutoFit/>
          </a:bodyPr>
          <a:lstStyle/>
          <a:p>
            <a:pPr algn="ctr" eaLnBrk="1" fontAlgn="auto" hangingPunct="1">
              <a:spcBef>
                <a:spcPts val="0"/>
              </a:spcBef>
              <a:spcAft>
                <a:spcPts val="0"/>
              </a:spcAft>
              <a:defRPr/>
            </a:pPr>
            <a:r>
              <a:rPr lang="en-AU" sz="1600" b="1" dirty="0">
                <a:latin typeface="+mj-lt"/>
              </a:rPr>
              <a:t>Exploring innovation</a:t>
            </a:r>
            <a:endParaRPr lang="id-ID" sz="1600" b="1" dirty="0">
              <a:latin typeface="+mj-lt"/>
            </a:endParaRPr>
          </a:p>
        </p:txBody>
      </p:sp>
      <p:sp>
        <p:nvSpPr>
          <p:cNvPr id="59" name="Rectangle 58">
            <a:extLst>
              <a:ext uri="{FF2B5EF4-FFF2-40B4-BE49-F238E27FC236}">
                <a16:creationId xmlns:a16="http://schemas.microsoft.com/office/drawing/2014/main" id="{FBF8B3CE-B30E-47A3-921F-77F4598BCC02}"/>
              </a:ext>
            </a:extLst>
          </p:cNvPr>
          <p:cNvSpPr>
            <a:spLocks noChangeArrowheads="1"/>
          </p:cNvSpPr>
          <p:nvPr/>
        </p:nvSpPr>
        <p:spPr bwMode="auto">
          <a:xfrm>
            <a:off x="6056851" y="5698335"/>
            <a:ext cx="3176041" cy="6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a:defRPr>
            </a:lvl1pPr>
            <a:lvl2pPr marL="742950" indent="-285750">
              <a:defRPr>
                <a:solidFill>
                  <a:schemeClr val="tx1"/>
                </a:solidFill>
                <a:latin typeface="Open Sans"/>
              </a:defRPr>
            </a:lvl2pPr>
            <a:lvl3pPr marL="1143000" indent="-228600">
              <a:defRPr>
                <a:solidFill>
                  <a:schemeClr val="tx1"/>
                </a:solidFill>
                <a:latin typeface="Open Sans"/>
              </a:defRPr>
            </a:lvl3pPr>
            <a:lvl4pPr marL="1600200" indent="-228600">
              <a:defRPr>
                <a:solidFill>
                  <a:schemeClr val="tx1"/>
                </a:solidFill>
                <a:latin typeface="Open Sans"/>
              </a:defRPr>
            </a:lvl4pPr>
            <a:lvl5pPr marL="2057400" indent="-228600">
              <a:defRPr>
                <a:solidFill>
                  <a:schemeClr val="tx1"/>
                </a:solidFill>
                <a:latin typeface="Open Sans"/>
              </a:defRPr>
            </a:lvl5pPr>
            <a:lvl6pPr marL="2514600" indent="-228600" fontAlgn="base">
              <a:spcBef>
                <a:spcPct val="0"/>
              </a:spcBef>
              <a:spcAft>
                <a:spcPct val="0"/>
              </a:spcAft>
              <a:defRPr>
                <a:solidFill>
                  <a:schemeClr val="tx1"/>
                </a:solidFill>
                <a:latin typeface="Open Sans"/>
              </a:defRPr>
            </a:lvl6pPr>
            <a:lvl7pPr marL="2971800" indent="-228600" fontAlgn="base">
              <a:spcBef>
                <a:spcPct val="0"/>
              </a:spcBef>
              <a:spcAft>
                <a:spcPct val="0"/>
              </a:spcAft>
              <a:defRPr>
                <a:solidFill>
                  <a:schemeClr val="tx1"/>
                </a:solidFill>
                <a:latin typeface="Open Sans"/>
              </a:defRPr>
            </a:lvl7pPr>
            <a:lvl8pPr marL="3429000" indent="-228600" fontAlgn="base">
              <a:spcBef>
                <a:spcPct val="0"/>
              </a:spcBef>
              <a:spcAft>
                <a:spcPct val="0"/>
              </a:spcAft>
              <a:defRPr>
                <a:solidFill>
                  <a:schemeClr val="tx1"/>
                </a:solidFill>
                <a:latin typeface="Open Sans"/>
              </a:defRPr>
            </a:lvl8pPr>
            <a:lvl9pPr marL="3886200" indent="-228600" fontAlgn="base">
              <a:spcBef>
                <a:spcPct val="0"/>
              </a:spcBef>
              <a:spcAft>
                <a:spcPct val="0"/>
              </a:spcAft>
              <a:defRPr>
                <a:solidFill>
                  <a:schemeClr val="tx1"/>
                </a:solidFill>
                <a:latin typeface="Open Sans"/>
              </a:defRPr>
            </a:lvl9pPr>
          </a:lstStyle>
          <a:p>
            <a:pPr algn="ctr" eaLnBrk="1" hangingPunct="1">
              <a:lnSpc>
                <a:spcPct val="150000"/>
              </a:lnSpc>
            </a:pPr>
            <a:r>
              <a:rPr lang="en-AU" altLang="en-US" sz="1400" dirty="0"/>
              <a:t>Are experimental healing treatments producing effects on wellness? </a:t>
            </a:r>
            <a:endParaRPr lang="id-ID" altLang="en-US" sz="1400" dirty="0"/>
          </a:p>
        </p:txBody>
      </p:sp>
      <p:sp>
        <p:nvSpPr>
          <p:cNvPr id="60" name="TextBox 59">
            <a:extLst>
              <a:ext uri="{FF2B5EF4-FFF2-40B4-BE49-F238E27FC236}">
                <a16:creationId xmlns:a16="http://schemas.microsoft.com/office/drawing/2014/main" id="{E8F573AE-BAE4-445E-8EF5-2E2C52E157E5}"/>
              </a:ext>
            </a:extLst>
          </p:cNvPr>
          <p:cNvSpPr txBox="1"/>
          <p:nvPr/>
        </p:nvSpPr>
        <p:spPr>
          <a:xfrm>
            <a:off x="466975" y="5431550"/>
            <a:ext cx="1764586" cy="338554"/>
          </a:xfrm>
          <a:prstGeom prst="rect">
            <a:avLst/>
          </a:prstGeom>
          <a:noFill/>
        </p:spPr>
        <p:txBody>
          <a:bodyPr wrap="none">
            <a:spAutoFit/>
          </a:bodyPr>
          <a:lstStyle/>
          <a:p>
            <a:pPr algn="ctr" eaLnBrk="1" fontAlgn="auto" hangingPunct="1">
              <a:spcBef>
                <a:spcPts val="0"/>
              </a:spcBef>
              <a:spcAft>
                <a:spcPts val="0"/>
              </a:spcAft>
              <a:defRPr/>
            </a:pPr>
            <a:r>
              <a:rPr lang="en-US" sz="1600" b="1" dirty="0">
                <a:latin typeface="+mj-lt"/>
              </a:rPr>
              <a:t>Knowing our clients</a:t>
            </a:r>
            <a:endParaRPr lang="id-ID" sz="1600" b="1" dirty="0">
              <a:latin typeface="+mj-lt"/>
            </a:endParaRPr>
          </a:p>
        </p:txBody>
      </p:sp>
      <p:sp>
        <p:nvSpPr>
          <p:cNvPr id="61" name="Rectangle 60">
            <a:extLst>
              <a:ext uri="{FF2B5EF4-FFF2-40B4-BE49-F238E27FC236}">
                <a16:creationId xmlns:a16="http://schemas.microsoft.com/office/drawing/2014/main" id="{C8EAC39E-0948-4D66-B46C-2B53394986F3}"/>
              </a:ext>
            </a:extLst>
          </p:cNvPr>
          <p:cNvSpPr>
            <a:spLocks noChangeArrowheads="1"/>
          </p:cNvSpPr>
          <p:nvPr/>
        </p:nvSpPr>
        <p:spPr bwMode="auto">
          <a:xfrm>
            <a:off x="104234" y="5672748"/>
            <a:ext cx="2608262" cy="6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Open Sans"/>
              </a:defRPr>
            </a:lvl1pPr>
            <a:lvl2pPr marL="742950" indent="-285750">
              <a:defRPr>
                <a:solidFill>
                  <a:schemeClr val="tx1"/>
                </a:solidFill>
                <a:latin typeface="Open Sans"/>
              </a:defRPr>
            </a:lvl2pPr>
            <a:lvl3pPr marL="1143000" indent="-228600">
              <a:defRPr>
                <a:solidFill>
                  <a:schemeClr val="tx1"/>
                </a:solidFill>
                <a:latin typeface="Open Sans"/>
              </a:defRPr>
            </a:lvl3pPr>
            <a:lvl4pPr marL="1600200" indent="-228600">
              <a:defRPr>
                <a:solidFill>
                  <a:schemeClr val="tx1"/>
                </a:solidFill>
                <a:latin typeface="Open Sans"/>
              </a:defRPr>
            </a:lvl4pPr>
            <a:lvl5pPr marL="2057400" indent="-228600">
              <a:defRPr>
                <a:solidFill>
                  <a:schemeClr val="tx1"/>
                </a:solidFill>
                <a:latin typeface="Open Sans"/>
              </a:defRPr>
            </a:lvl5pPr>
            <a:lvl6pPr marL="2514600" indent="-228600" fontAlgn="base">
              <a:spcBef>
                <a:spcPct val="0"/>
              </a:spcBef>
              <a:spcAft>
                <a:spcPct val="0"/>
              </a:spcAft>
              <a:defRPr>
                <a:solidFill>
                  <a:schemeClr val="tx1"/>
                </a:solidFill>
                <a:latin typeface="Open Sans"/>
              </a:defRPr>
            </a:lvl6pPr>
            <a:lvl7pPr marL="2971800" indent="-228600" fontAlgn="base">
              <a:spcBef>
                <a:spcPct val="0"/>
              </a:spcBef>
              <a:spcAft>
                <a:spcPct val="0"/>
              </a:spcAft>
              <a:defRPr>
                <a:solidFill>
                  <a:schemeClr val="tx1"/>
                </a:solidFill>
                <a:latin typeface="Open Sans"/>
              </a:defRPr>
            </a:lvl7pPr>
            <a:lvl8pPr marL="3429000" indent="-228600" fontAlgn="base">
              <a:spcBef>
                <a:spcPct val="0"/>
              </a:spcBef>
              <a:spcAft>
                <a:spcPct val="0"/>
              </a:spcAft>
              <a:defRPr>
                <a:solidFill>
                  <a:schemeClr val="tx1"/>
                </a:solidFill>
                <a:latin typeface="Open Sans"/>
              </a:defRPr>
            </a:lvl8pPr>
            <a:lvl9pPr marL="3886200" indent="-228600" fontAlgn="base">
              <a:spcBef>
                <a:spcPct val="0"/>
              </a:spcBef>
              <a:spcAft>
                <a:spcPct val="0"/>
              </a:spcAft>
              <a:defRPr>
                <a:solidFill>
                  <a:schemeClr val="tx1"/>
                </a:solidFill>
                <a:latin typeface="Open Sans"/>
              </a:defRPr>
            </a:lvl9pPr>
          </a:lstStyle>
          <a:p>
            <a:pPr algn="ctr" eaLnBrk="1" hangingPunct="1">
              <a:lnSpc>
                <a:spcPct val="150000"/>
              </a:lnSpc>
            </a:pPr>
            <a:r>
              <a:rPr lang="en-AU" altLang="en-US" sz="1400" dirty="0"/>
              <a:t>What is the profile of clients from Aug 2019 to Sept 2020?</a:t>
            </a:r>
            <a:endParaRPr lang="id-ID" altLang="en-US" sz="1400" dirty="0"/>
          </a:p>
        </p:txBody>
      </p:sp>
      <p:sp>
        <p:nvSpPr>
          <p:cNvPr id="62" name="Freeform 20">
            <a:extLst>
              <a:ext uri="{FF2B5EF4-FFF2-40B4-BE49-F238E27FC236}">
                <a16:creationId xmlns:a16="http://schemas.microsoft.com/office/drawing/2014/main" id="{3ED03EED-9141-43EB-A691-0FEF02585C27}"/>
              </a:ext>
            </a:extLst>
          </p:cNvPr>
          <p:cNvSpPr>
            <a:spLocks noEditPoints="1"/>
          </p:cNvSpPr>
          <p:nvPr/>
        </p:nvSpPr>
        <p:spPr bwMode="auto">
          <a:xfrm>
            <a:off x="7401190" y="4768672"/>
            <a:ext cx="487362" cy="612775"/>
          </a:xfrm>
          <a:custGeom>
            <a:avLst/>
            <a:gdLst>
              <a:gd name="T0" fmla="*/ 434978 w 160"/>
              <a:gd name="T1" fmla="*/ 613818 h 202"/>
              <a:gd name="T2" fmla="*/ 9125 w 160"/>
              <a:gd name="T3" fmla="*/ 592547 h 202"/>
              <a:gd name="T4" fmla="*/ 130798 w 160"/>
              <a:gd name="T5" fmla="*/ 319064 h 202"/>
              <a:gd name="T6" fmla="*/ 152090 w 160"/>
              <a:gd name="T7" fmla="*/ 118509 h 202"/>
              <a:gd name="T8" fmla="*/ 127756 w 160"/>
              <a:gd name="T9" fmla="*/ 103316 h 202"/>
              <a:gd name="T10" fmla="*/ 185550 w 160"/>
              <a:gd name="T11" fmla="*/ 88122 h 202"/>
              <a:gd name="T12" fmla="*/ 158174 w 160"/>
              <a:gd name="T13" fmla="*/ 334257 h 202"/>
              <a:gd name="T14" fmla="*/ 36502 w 160"/>
              <a:gd name="T15" fmla="*/ 574315 h 202"/>
              <a:gd name="T16" fmla="*/ 434978 w 160"/>
              <a:gd name="T17" fmla="*/ 580392 h 202"/>
              <a:gd name="T18" fmla="*/ 447146 w 160"/>
              <a:gd name="T19" fmla="*/ 556083 h 202"/>
              <a:gd name="T20" fmla="*/ 301139 w 160"/>
              <a:gd name="T21" fmla="*/ 227903 h 202"/>
              <a:gd name="T22" fmla="*/ 343724 w 160"/>
              <a:gd name="T23" fmla="*/ 88122 h 202"/>
              <a:gd name="T24" fmla="*/ 343724 w 160"/>
              <a:gd name="T25" fmla="*/ 118509 h 202"/>
              <a:gd name="T26" fmla="*/ 331557 w 160"/>
              <a:gd name="T27" fmla="*/ 227903 h 202"/>
              <a:gd name="T28" fmla="*/ 477564 w 160"/>
              <a:gd name="T29" fmla="*/ 540889 h 202"/>
              <a:gd name="T30" fmla="*/ 258554 w 160"/>
              <a:gd name="T31" fmla="*/ 325141 h 202"/>
              <a:gd name="T32" fmla="*/ 258554 w 160"/>
              <a:gd name="T33" fmla="*/ 379838 h 202"/>
              <a:gd name="T34" fmla="*/ 258554 w 160"/>
              <a:gd name="T35" fmla="*/ 325141 h 202"/>
              <a:gd name="T36" fmla="*/ 240303 w 160"/>
              <a:gd name="T37" fmla="*/ 352490 h 202"/>
              <a:gd name="T38" fmla="*/ 273763 w 160"/>
              <a:gd name="T39" fmla="*/ 352490 h 202"/>
              <a:gd name="T40" fmla="*/ 206843 w 160"/>
              <a:gd name="T41" fmla="*/ 379838 h 202"/>
              <a:gd name="T42" fmla="*/ 279846 w 160"/>
              <a:gd name="T43" fmla="*/ 398070 h 202"/>
              <a:gd name="T44" fmla="*/ 325473 w 160"/>
              <a:gd name="T45" fmla="*/ 398070 h 202"/>
              <a:gd name="T46" fmla="*/ 425853 w 160"/>
              <a:gd name="T47" fmla="*/ 559121 h 202"/>
              <a:gd name="T48" fmla="*/ 146007 w 160"/>
              <a:gd name="T49" fmla="*/ 398070 h 202"/>
              <a:gd name="T50" fmla="*/ 206843 w 160"/>
              <a:gd name="T51" fmla="*/ 379838 h 202"/>
              <a:gd name="T52" fmla="*/ 316348 w 160"/>
              <a:gd name="T53" fmla="*/ 410225 h 202"/>
              <a:gd name="T54" fmla="*/ 301139 w 160"/>
              <a:gd name="T55" fmla="*/ 398070 h 202"/>
              <a:gd name="T56" fmla="*/ 288972 w 160"/>
              <a:gd name="T57" fmla="*/ 410225 h 202"/>
              <a:gd name="T58" fmla="*/ 301139 w 160"/>
              <a:gd name="T59" fmla="*/ 428457 h 202"/>
              <a:gd name="T60" fmla="*/ 191634 w 160"/>
              <a:gd name="T61" fmla="*/ 398070 h 202"/>
              <a:gd name="T62" fmla="*/ 188592 w 160"/>
              <a:gd name="T63" fmla="*/ 404147 h 202"/>
              <a:gd name="T64" fmla="*/ 206843 w 160"/>
              <a:gd name="T65" fmla="*/ 431496 h 202"/>
              <a:gd name="T66" fmla="*/ 225094 w 160"/>
              <a:gd name="T67" fmla="*/ 404147 h 202"/>
              <a:gd name="T68" fmla="*/ 222052 w 160"/>
              <a:gd name="T69" fmla="*/ 398070 h 202"/>
              <a:gd name="T70" fmla="*/ 191634 w 160"/>
              <a:gd name="T71" fmla="*/ 398070 h 202"/>
              <a:gd name="T72" fmla="*/ 243345 w 160"/>
              <a:gd name="T73" fmla="*/ 276522 h 202"/>
              <a:gd name="T74" fmla="*/ 295055 w 160"/>
              <a:gd name="T75" fmla="*/ 276522 h 202"/>
              <a:gd name="T76" fmla="*/ 285930 w 160"/>
              <a:gd name="T77" fmla="*/ 276522 h 202"/>
              <a:gd name="T78" fmla="*/ 255512 w 160"/>
              <a:gd name="T79" fmla="*/ 276522 h 202"/>
              <a:gd name="T80" fmla="*/ 285930 w 160"/>
              <a:gd name="T81" fmla="*/ 276522 h 202"/>
              <a:gd name="T82" fmla="*/ 270721 w 160"/>
              <a:gd name="T83" fmla="*/ 21271 h 202"/>
              <a:gd name="T84" fmla="*/ 270721 w 160"/>
              <a:gd name="T85" fmla="*/ 72929 h 202"/>
              <a:gd name="T86" fmla="*/ 255512 w 160"/>
              <a:gd name="T87" fmla="*/ 48619 h 202"/>
              <a:gd name="T88" fmla="*/ 285930 w 160"/>
              <a:gd name="T89" fmla="*/ 48619 h 202"/>
              <a:gd name="T90" fmla="*/ 255512 w 160"/>
              <a:gd name="T91" fmla="*/ 48619 h 202"/>
              <a:gd name="T92" fmla="*/ 237261 w 160"/>
              <a:gd name="T93" fmla="*/ 312986 h 202"/>
              <a:gd name="T94" fmla="*/ 194676 w 160"/>
              <a:gd name="T95" fmla="*/ 312986 h 202"/>
              <a:gd name="T96" fmla="*/ 215968 w 160"/>
              <a:gd name="T97" fmla="*/ 303870 h 202"/>
              <a:gd name="T98" fmla="*/ 215968 w 160"/>
              <a:gd name="T99" fmla="*/ 322103 h 202"/>
              <a:gd name="T100" fmla="*/ 215968 w 160"/>
              <a:gd name="T101" fmla="*/ 303870 h 202"/>
              <a:gd name="T102" fmla="*/ 212926 w 160"/>
              <a:gd name="T103" fmla="*/ 0 h 202"/>
              <a:gd name="T104" fmla="*/ 212926 w 160"/>
              <a:gd name="T105" fmla="*/ 42542 h 202"/>
              <a:gd name="T106" fmla="*/ 203801 w 160"/>
              <a:gd name="T107" fmla="*/ 21271 h 202"/>
              <a:gd name="T108" fmla="*/ 222052 w 160"/>
              <a:gd name="T109" fmla="*/ 21271 h 202"/>
              <a:gd name="T110" fmla="*/ 203801 w 160"/>
              <a:gd name="T111" fmla="*/ 21271 h 202"/>
              <a:gd name="T112" fmla="*/ 246386 w 160"/>
              <a:gd name="T113" fmla="*/ 127626 h 202"/>
              <a:gd name="T114" fmla="*/ 246386 w 160"/>
              <a:gd name="T115" fmla="*/ 88122 h 202"/>
              <a:gd name="T116" fmla="*/ 255512 w 160"/>
              <a:gd name="T117" fmla="*/ 106355 h 202"/>
              <a:gd name="T118" fmla="*/ 234219 w 160"/>
              <a:gd name="T119" fmla="*/ 106355 h 202"/>
              <a:gd name="T120" fmla="*/ 255512 w 160"/>
              <a:gd name="T121" fmla="*/ 106355 h 20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60" h="202">
                <a:moveTo>
                  <a:pt x="157" y="195"/>
                </a:moveTo>
                <a:cubicBezTo>
                  <a:pt x="154" y="199"/>
                  <a:pt x="149" y="202"/>
                  <a:pt x="143" y="202"/>
                </a:cubicBezTo>
                <a:cubicBezTo>
                  <a:pt x="17" y="202"/>
                  <a:pt x="17" y="202"/>
                  <a:pt x="17" y="202"/>
                </a:cubicBezTo>
                <a:cubicBezTo>
                  <a:pt x="11" y="202"/>
                  <a:pt x="5" y="199"/>
                  <a:pt x="3" y="195"/>
                </a:cubicBezTo>
                <a:cubicBezTo>
                  <a:pt x="0" y="190"/>
                  <a:pt x="0" y="184"/>
                  <a:pt x="3" y="178"/>
                </a:cubicBezTo>
                <a:cubicBezTo>
                  <a:pt x="43" y="105"/>
                  <a:pt x="43" y="105"/>
                  <a:pt x="43" y="105"/>
                </a:cubicBezTo>
                <a:cubicBezTo>
                  <a:pt x="47" y="97"/>
                  <a:pt x="50" y="83"/>
                  <a:pt x="50" y="75"/>
                </a:cubicBezTo>
                <a:cubicBezTo>
                  <a:pt x="50" y="39"/>
                  <a:pt x="50" y="39"/>
                  <a:pt x="50" y="39"/>
                </a:cubicBezTo>
                <a:cubicBezTo>
                  <a:pt x="47" y="39"/>
                  <a:pt x="47" y="39"/>
                  <a:pt x="47" y="39"/>
                </a:cubicBezTo>
                <a:cubicBezTo>
                  <a:pt x="44" y="39"/>
                  <a:pt x="42" y="37"/>
                  <a:pt x="42" y="34"/>
                </a:cubicBezTo>
                <a:cubicBezTo>
                  <a:pt x="42" y="31"/>
                  <a:pt x="44" y="29"/>
                  <a:pt x="47" y="29"/>
                </a:cubicBezTo>
                <a:cubicBezTo>
                  <a:pt x="61" y="29"/>
                  <a:pt x="61" y="29"/>
                  <a:pt x="61" y="29"/>
                </a:cubicBezTo>
                <a:cubicBezTo>
                  <a:pt x="61" y="75"/>
                  <a:pt x="61" y="75"/>
                  <a:pt x="61" y="75"/>
                </a:cubicBezTo>
                <a:cubicBezTo>
                  <a:pt x="61" y="85"/>
                  <a:pt x="57" y="101"/>
                  <a:pt x="52" y="110"/>
                </a:cubicBezTo>
                <a:cubicBezTo>
                  <a:pt x="13" y="183"/>
                  <a:pt x="13" y="183"/>
                  <a:pt x="13" y="183"/>
                </a:cubicBezTo>
                <a:cubicBezTo>
                  <a:pt x="11" y="186"/>
                  <a:pt x="11" y="188"/>
                  <a:pt x="12" y="189"/>
                </a:cubicBezTo>
                <a:cubicBezTo>
                  <a:pt x="12" y="190"/>
                  <a:pt x="14" y="191"/>
                  <a:pt x="17" y="191"/>
                </a:cubicBezTo>
                <a:cubicBezTo>
                  <a:pt x="143" y="191"/>
                  <a:pt x="143" y="191"/>
                  <a:pt x="143" y="191"/>
                </a:cubicBezTo>
                <a:cubicBezTo>
                  <a:pt x="145" y="191"/>
                  <a:pt x="147" y="190"/>
                  <a:pt x="148" y="189"/>
                </a:cubicBezTo>
                <a:cubicBezTo>
                  <a:pt x="149" y="188"/>
                  <a:pt x="149" y="186"/>
                  <a:pt x="147" y="183"/>
                </a:cubicBezTo>
                <a:cubicBezTo>
                  <a:pt x="108" y="110"/>
                  <a:pt x="108" y="110"/>
                  <a:pt x="108" y="110"/>
                </a:cubicBezTo>
                <a:cubicBezTo>
                  <a:pt x="103" y="101"/>
                  <a:pt x="99" y="85"/>
                  <a:pt x="99" y="75"/>
                </a:cubicBezTo>
                <a:cubicBezTo>
                  <a:pt x="99" y="29"/>
                  <a:pt x="99" y="29"/>
                  <a:pt x="99" y="29"/>
                </a:cubicBezTo>
                <a:cubicBezTo>
                  <a:pt x="113" y="29"/>
                  <a:pt x="113" y="29"/>
                  <a:pt x="113" y="29"/>
                </a:cubicBezTo>
                <a:cubicBezTo>
                  <a:pt x="116" y="29"/>
                  <a:pt x="118" y="31"/>
                  <a:pt x="118" y="34"/>
                </a:cubicBezTo>
                <a:cubicBezTo>
                  <a:pt x="118" y="37"/>
                  <a:pt x="116" y="39"/>
                  <a:pt x="113" y="39"/>
                </a:cubicBezTo>
                <a:cubicBezTo>
                  <a:pt x="109" y="39"/>
                  <a:pt x="109" y="39"/>
                  <a:pt x="109" y="39"/>
                </a:cubicBezTo>
                <a:cubicBezTo>
                  <a:pt x="109" y="75"/>
                  <a:pt x="109" y="75"/>
                  <a:pt x="109" y="75"/>
                </a:cubicBezTo>
                <a:cubicBezTo>
                  <a:pt x="109" y="83"/>
                  <a:pt x="113" y="97"/>
                  <a:pt x="117" y="105"/>
                </a:cubicBezTo>
                <a:cubicBezTo>
                  <a:pt x="157" y="178"/>
                  <a:pt x="157" y="178"/>
                  <a:pt x="157" y="178"/>
                </a:cubicBezTo>
                <a:cubicBezTo>
                  <a:pt x="160" y="184"/>
                  <a:pt x="160" y="190"/>
                  <a:pt x="157" y="195"/>
                </a:cubicBezTo>
                <a:close/>
                <a:moveTo>
                  <a:pt x="85" y="107"/>
                </a:moveTo>
                <a:cubicBezTo>
                  <a:pt x="90" y="107"/>
                  <a:pt x="94" y="111"/>
                  <a:pt x="94" y="116"/>
                </a:cubicBezTo>
                <a:cubicBezTo>
                  <a:pt x="94" y="121"/>
                  <a:pt x="90" y="125"/>
                  <a:pt x="85" y="125"/>
                </a:cubicBezTo>
                <a:cubicBezTo>
                  <a:pt x="79" y="125"/>
                  <a:pt x="75" y="121"/>
                  <a:pt x="75" y="116"/>
                </a:cubicBezTo>
                <a:cubicBezTo>
                  <a:pt x="75" y="111"/>
                  <a:pt x="79" y="107"/>
                  <a:pt x="85" y="107"/>
                </a:cubicBezTo>
                <a:close/>
                <a:moveTo>
                  <a:pt x="85" y="110"/>
                </a:moveTo>
                <a:cubicBezTo>
                  <a:pt x="81" y="110"/>
                  <a:pt x="79" y="113"/>
                  <a:pt x="79" y="116"/>
                </a:cubicBezTo>
                <a:cubicBezTo>
                  <a:pt x="79" y="119"/>
                  <a:pt x="81" y="122"/>
                  <a:pt x="85" y="122"/>
                </a:cubicBezTo>
                <a:cubicBezTo>
                  <a:pt x="88" y="122"/>
                  <a:pt x="90" y="119"/>
                  <a:pt x="90" y="116"/>
                </a:cubicBezTo>
                <a:cubicBezTo>
                  <a:pt x="90" y="113"/>
                  <a:pt x="88" y="110"/>
                  <a:pt x="85" y="110"/>
                </a:cubicBezTo>
                <a:close/>
                <a:moveTo>
                  <a:pt x="68" y="125"/>
                </a:moveTo>
                <a:cubicBezTo>
                  <a:pt x="73" y="125"/>
                  <a:pt x="76" y="127"/>
                  <a:pt x="78" y="131"/>
                </a:cubicBezTo>
                <a:cubicBezTo>
                  <a:pt x="92" y="131"/>
                  <a:pt x="92" y="131"/>
                  <a:pt x="92" y="131"/>
                </a:cubicBezTo>
                <a:cubicBezTo>
                  <a:pt x="94" y="129"/>
                  <a:pt x="97" y="127"/>
                  <a:pt x="99" y="127"/>
                </a:cubicBezTo>
                <a:cubicBezTo>
                  <a:pt x="102" y="127"/>
                  <a:pt x="105" y="129"/>
                  <a:pt x="107" y="131"/>
                </a:cubicBezTo>
                <a:cubicBezTo>
                  <a:pt x="111" y="131"/>
                  <a:pt x="111" y="131"/>
                  <a:pt x="111" y="131"/>
                </a:cubicBezTo>
                <a:cubicBezTo>
                  <a:pt x="140" y="184"/>
                  <a:pt x="140" y="184"/>
                  <a:pt x="140" y="184"/>
                </a:cubicBezTo>
                <a:cubicBezTo>
                  <a:pt x="20" y="184"/>
                  <a:pt x="20" y="184"/>
                  <a:pt x="20" y="184"/>
                </a:cubicBezTo>
                <a:cubicBezTo>
                  <a:pt x="48" y="131"/>
                  <a:pt x="48" y="131"/>
                  <a:pt x="48" y="131"/>
                </a:cubicBezTo>
                <a:cubicBezTo>
                  <a:pt x="58" y="131"/>
                  <a:pt x="58" y="131"/>
                  <a:pt x="58" y="131"/>
                </a:cubicBezTo>
                <a:cubicBezTo>
                  <a:pt x="60" y="127"/>
                  <a:pt x="63" y="125"/>
                  <a:pt x="68" y="125"/>
                </a:cubicBezTo>
                <a:close/>
                <a:moveTo>
                  <a:pt x="104" y="136"/>
                </a:moveTo>
                <a:cubicBezTo>
                  <a:pt x="104" y="136"/>
                  <a:pt x="104" y="136"/>
                  <a:pt x="104" y="135"/>
                </a:cubicBezTo>
                <a:cubicBezTo>
                  <a:pt x="104" y="135"/>
                  <a:pt x="104" y="135"/>
                  <a:pt x="104" y="134"/>
                </a:cubicBezTo>
                <a:cubicBezTo>
                  <a:pt x="103" y="133"/>
                  <a:pt x="101" y="131"/>
                  <a:pt x="99" y="131"/>
                </a:cubicBezTo>
                <a:cubicBezTo>
                  <a:pt x="98" y="131"/>
                  <a:pt x="96" y="133"/>
                  <a:pt x="95" y="134"/>
                </a:cubicBezTo>
                <a:cubicBezTo>
                  <a:pt x="95" y="135"/>
                  <a:pt x="95" y="135"/>
                  <a:pt x="95" y="135"/>
                </a:cubicBezTo>
                <a:cubicBezTo>
                  <a:pt x="95" y="136"/>
                  <a:pt x="95" y="136"/>
                  <a:pt x="95" y="136"/>
                </a:cubicBezTo>
                <a:cubicBezTo>
                  <a:pt x="95" y="139"/>
                  <a:pt x="97" y="141"/>
                  <a:pt x="99" y="141"/>
                </a:cubicBezTo>
                <a:cubicBezTo>
                  <a:pt x="102" y="141"/>
                  <a:pt x="104" y="139"/>
                  <a:pt x="104" y="136"/>
                </a:cubicBezTo>
                <a:close/>
                <a:moveTo>
                  <a:pt x="63" y="131"/>
                </a:moveTo>
                <a:cubicBezTo>
                  <a:pt x="62" y="132"/>
                  <a:pt x="62" y="132"/>
                  <a:pt x="62" y="133"/>
                </a:cubicBezTo>
                <a:cubicBezTo>
                  <a:pt x="62" y="133"/>
                  <a:pt x="62" y="133"/>
                  <a:pt x="62" y="133"/>
                </a:cubicBezTo>
                <a:cubicBezTo>
                  <a:pt x="61" y="134"/>
                  <a:pt x="61" y="135"/>
                  <a:pt x="61" y="135"/>
                </a:cubicBezTo>
                <a:cubicBezTo>
                  <a:pt x="61" y="139"/>
                  <a:pt x="64" y="142"/>
                  <a:pt x="68" y="142"/>
                </a:cubicBezTo>
                <a:cubicBezTo>
                  <a:pt x="72" y="142"/>
                  <a:pt x="75" y="139"/>
                  <a:pt x="75" y="135"/>
                </a:cubicBezTo>
                <a:cubicBezTo>
                  <a:pt x="75" y="135"/>
                  <a:pt x="75" y="134"/>
                  <a:pt x="74" y="133"/>
                </a:cubicBezTo>
                <a:cubicBezTo>
                  <a:pt x="74" y="133"/>
                  <a:pt x="74" y="133"/>
                  <a:pt x="74" y="133"/>
                </a:cubicBezTo>
                <a:cubicBezTo>
                  <a:pt x="74" y="132"/>
                  <a:pt x="74" y="132"/>
                  <a:pt x="73" y="131"/>
                </a:cubicBezTo>
                <a:cubicBezTo>
                  <a:pt x="72" y="130"/>
                  <a:pt x="70" y="129"/>
                  <a:pt x="68" y="129"/>
                </a:cubicBezTo>
                <a:cubicBezTo>
                  <a:pt x="66" y="129"/>
                  <a:pt x="64" y="130"/>
                  <a:pt x="63" y="131"/>
                </a:cubicBezTo>
                <a:close/>
                <a:moveTo>
                  <a:pt x="89" y="99"/>
                </a:moveTo>
                <a:cubicBezTo>
                  <a:pt x="84" y="99"/>
                  <a:pt x="80" y="95"/>
                  <a:pt x="80" y="91"/>
                </a:cubicBezTo>
                <a:cubicBezTo>
                  <a:pt x="80" y="86"/>
                  <a:pt x="84" y="82"/>
                  <a:pt x="89" y="82"/>
                </a:cubicBezTo>
                <a:cubicBezTo>
                  <a:pt x="94" y="82"/>
                  <a:pt x="97" y="86"/>
                  <a:pt x="97" y="91"/>
                </a:cubicBezTo>
                <a:cubicBezTo>
                  <a:pt x="97" y="95"/>
                  <a:pt x="94" y="99"/>
                  <a:pt x="89" y="99"/>
                </a:cubicBezTo>
                <a:close/>
                <a:moveTo>
                  <a:pt x="94" y="91"/>
                </a:moveTo>
                <a:cubicBezTo>
                  <a:pt x="94" y="88"/>
                  <a:pt x="92" y="86"/>
                  <a:pt x="89" y="86"/>
                </a:cubicBezTo>
                <a:cubicBezTo>
                  <a:pt x="86" y="86"/>
                  <a:pt x="84" y="88"/>
                  <a:pt x="84" y="91"/>
                </a:cubicBezTo>
                <a:cubicBezTo>
                  <a:pt x="84" y="93"/>
                  <a:pt x="86" y="96"/>
                  <a:pt x="89" y="96"/>
                </a:cubicBezTo>
                <a:cubicBezTo>
                  <a:pt x="92" y="96"/>
                  <a:pt x="94" y="93"/>
                  <a:pt x="94" y="91"/>
                </a:cubicBezTo>
                <a:close/>
                <a:moveTo>
                  <a:pt x="80" y="16"/>
                </a:moveTo>
                <a:cubicBezTo>
                  <a:pt x="80" y="11"/>
                  <a:pt x="84" y="7"/>
                  <a:pt x="89" y="7"/>
                </a:cubicBezTo>
                <a:cubicBezTo>
                  <a:pt x="94" y="7"/>
                  <a:pt x="97" y="11"/>
                  <a:pt x="97" y="16"/>
                </a:cubicBezTo>
                <a:cubicBezTo>
                  <a:pt x="97" y="21"/>
                  <a:pt x="94" y="24"/>
                  <a:pt x="89" y="24"/>
                </a:cubicBezTo>
                <a:cubicBezTo>
                  <a:pt x="84" y="24"/>
                  <a:pt x="80" y="21"/>
                  <a:pt x="80" y="16"/>
                </a:cubicBezTo>
                <a:close/>
                <a:moveTo>
                  <a:pt x="84" y="16"/>
                </a:moveTo>
                <a:cubicBezTo>
                  <a:pt x="84" y="19"/>
                  <a:pt x="86" y="21"/>
                  <a:pt x="89" y="21"/>
                </a:cubicBezTo>
                <a:cubicBezTo>
                  <a:pt x="92" y="21"/>
                  <a:pt x="94" y="19"/>
                  <a:pt x="94" y="16"/>
                </a:cubicBezTo>
                <a:cubicBezTo>
                  <a:pt x="94" y="13"/>
                  <a:pt x="92" y="11"/>
                  <a:pt x="89" y="11"/>
                </a:cubicBezTo>
                <a:cubicBezTo>
                  <a:pt x="86" y="11"/>
                  <a:pt x="84" y="13"/>
                  <a:pt x="84" y="16"/>
                </a:cubicBezTo>
                <a:close/>
                <a:moveTo>
                  <a:pt x="71" y="96"/>
                </a:moveTo>
                <a:cubicBezTo>
                  <a:pt x="75" y="96"/>
                  <a:pt x="78" y="99"/>
                  <a:pt x="78" y="103"/>
                </a:cubicBezTo>
                <a:cubicBezTo>
                  <a:pt x="78" y="107"/>
                  <a:pt x="75" y="110"/>
                  <a:pt x="71" y="110"/>
                </a:cubicBezTo>
                <a:cubicBezTo>
                  <a:pt x="67" y="110"/>
                  <a:pt x="64" y="107"/>
                  <a:pt x="64" y="103"/>
                </a:cubicBezTo>
                <a:cubicBezTo>
                  <a:pt x="64" y="99"/>
                  <a:pt x="67" y="96"/>
                  <a:pt x="71" y="96"/>
                </a:cubicBezTo>
                <a:close/>
                <a:moveTo>
                  <a:pt x="71" y="100"/>
                </a:moveTo>
                <a:cubicBezTo>
                  <a:pt x="69" y="100"/>
                  <a:pt x="68" y="101"/>
                  <a:pt x="68" y="103"/>
                </a:cubicBezTo>
                <a:cubicBezTo>
                  <a:pt x="68" y="105"/>
                  <a:pt x="69" y="106"/>
                  <a:pt x="71" y="106"/>
                </a:cubicBezTo>
                <a:cubicBezTo>
                  <a:pt x="73" y="106"/>
                  <a:pt x="74" y="105"/>
                  <a:pt x="74" y="103"/>
                </a:cubicBezTo>
                <a:cubicBezTo>
                  <a:pt x="74" y="101"/>
                  <a:pt x="73" y="100"/>
                  <a:pt x="71" y="100"/>
                </a:cubicBezTo>
                <a:close/>
                <a:moveTo>
                  <a:pt x="63" y="7"/>
                </a:moveTo>
                <a:cubicBezTo>
                  <a:pt x="63" y="4"/>
                  <a:pt x="66" y="0"/>
                  <a:pt x="70" y="0"/>
                </a:cubicBezTo>
                <a:cubicBezTo>
                  <a:pt x="74" y="0"/>
                  <a:pt x="77" y="4"/>
                  <a:pt x="77" y="7"/>
                </a:cubicBezTo>
                <a:cubicBezTo>
                  <a:pt x="77" y="11"/>
                  <a:pt x="74" y="14"/>
                  <a:pt x="70" y="14"/>
                </a:cubicBezTo>
                <a:cubicBezTo>
                  <a:pt x="66" y="14"/>
                  <a:pt x="63" y="11"/>
                  <a:pt x="63" y="7"/>
                </a:cubicBezTo>
                <a:close/>
                <a:moveTo>
                  <a:pt x="67" y="7"/>
                </a:moveTo>
                <a:cubicBezTo>
                  <a:pt x="67" y="9"/>
                  <a:pt x="68" y="11"/>
                  <a:pt x="70" y="11"/>
                </a:cubicBezTo>
                <a:cubicBezTo>
                  <a:pt x="72" y="11"/>
                  <a:pt x="73" y="9"/>
                  <a:pt x="73" y="7"/>
                </a:cubicBezTo>
                <a:cubicBezTo>
                  <a:pt x="73" y="5"/>
                  <a:pt x="72" y="4"/>
                  <a:pt x="70" y="4"/>
                </a:cubicBezTo>
                <a:cubicBezTo>
                  <a:pt x="68" y="4"/>
                  <a:pt x="67" y="5"/>
                  <a:pt x="67" y="7"/>
                </a:cubicBezTo>
                <a:close/>
                <a:moveTo>
                  <a:pt x="87" y="35"/>
                </a:moveTo>
                <a:cubicBezTo>
                  <a:pt x="87" y="39"/>
                  <a:pt x="84" y="42"/>
                  <a:pt x="81" y="42"/>
                </a:cubicBezTo>
                <a:cubicBezTo>
                  <a:pt x="77" y="42"/>
                  <a:pt x="74" y="39"/>
                  <a:pt x="74" y="35"/>
                </a:cubicBezTo>
                <a:cubicBezTo>
                  <a:pt x="74" y="32"/>
                  <a:pt x="77" y="29"/>
                  <a:pt x="81" y="29"/>
                </a:cubicBezTo>
                <a:cubicBezTo>
                  <a:pt x="84" y="29"/>
                  <a:pt x="87" y="32"/>
                  <a:pt x="87" y="35"/>
                </a:cubicBezTo>
                <a:close/>
                <a:moveTo>
                  <a:pt x="84" y="35"/>
                </a:moveTo>
                <a:cubicBezTo>
                  <a:pt x="84" y="34"/>
                  <a:pt x="82" y="32"/>
                  <a:pt x="81" y="32"/>
                </a:cubicBezTo>
                <a:cubicBezTo>
                  <a:pt x="79" y="32"/>
                  <a:pt x="77" y="34"/>
                  <a:pt x="77" y="35"/>
                </a:cubicBezTo>
                <a:cubicBezTo>
                  <a:pt x="77" y="37"/>
                  <a:pt x="79" y="39"/>
                  <a:pt x="81" y="39"/>
                </a:cubicBezTo>
                <a:cubicBezTo>
                  <a:pt x="82" y="39"/>
                  <a:pt x="84" y="37"/>
                  <a:pt x="84" y="35"/>
                </a:cubicBezTo>
                <a:close/>
              </a:path>
            </a:pathLst>
          </a:custGeom>
          <a:solidFill>
            <a:srgbClr val="4472C4"/>
          </a:solidFill>
          <a:ln>
            <a:noFill/>
          </a:ln>
        </p:spPr>
        <p:txBody>
          <a:bodyPr lIns="182880" tIns="91440" rIns="182880" bIns="91440"/>
          <a:lstStyle/>
          <a:p>
            <a:endParaRPr lang="en-AU"/>
          </a:p>
        </p:txBody>
      </p:sp>
      <p:sp>
        <p:nvSpPr>
          <p:cNvPr id="67" name="TextBox 66">
            <a:extLst>
              <a:ext uri="{FF2B5EF4-FFF2-40B4-BE49-F238E27FC236}">
                <a16:creationId xmlns:a16="http://schemas.microsoft.com/office/drawing/2014/main" id="{C6C8DEE7-207B-4551-B190-4DD75EA845F4}"/>
              </a:ext>
            </a:extLst>
          </p:cNvPr>
          <p:cNvSpPr txBox="1"/>
          <p:nvPr/>
        </p:nvSpPr>
        <p:spPr>
          <a:xfrm>
            <a:off x="9543542" y="5440148"/>
            <a:ext cx="2332113" cy="338554"/>
          </a:xfrm>
          <a:prstGeom prst="rect">
            <a:avLst/>
          </a:prstGeom>
          <a:noFill/>
        </p:spPr>
        <p:txBody>
          <a:bodyPr wrap="none">
            <a:spAutoFit/>
          </a:bodyPr>
          <a:lstStyle/>
          <a:p>
            <a:pPr algn="ctr" eaLnBrk="1" fontAlgn="auto" hangingPunct="1">
              <a:spcBef>
                <a:spcPts val="0"/>
              </a:spcBef>
              <a:spcAft>
                <a:spcPts val="0"/>
              </a:spcAft>
              <a:defRPr/>
            </a:pPr>
            <a:r>
              <a:rPr lang="en-AU" sz="1600" b="1" dirty="0">
                <a:latin typeface="+mj-lt"/>
              </a:rPr>
              <a:t>Identifying fast responders</a:t>
            </a:r>
            <a:endParaRPr lang="id-ID" sz="1600" b="1" dirty="0">
              <a:latin typeface="+mj-lt"/>
            </a:endParaRPr>
          </a:p>
        </p:txBody>
      </p:sp>
      <p:sp>
        <p:nvSpPr>
          <p:cNvPr id="68" name="Rectangle 67">
            <a:extLst>
              <a:ext uri="{FF2B5EF4-FFF2-40B4-BE49-F238E27FC236}">
                <a16:creationId xmlns:a16="http://schemas.microsoft.com/office/drawing/2014/main" id="{9285782A-9683-4145-B67F-36DFEB19C662}"/>
              </a:ext>
            </a:extLst>
          </p:cNvPr>
          <p:cNvSpPr>
            <a:spLocks noChangeArrowheads="1"/>
          </p:cNvSpPr>
          <p:nvPr/>
        </p:nvSpPr>
        <p:spPr bwMode="auto">
          <a:xfrm>
            <a:off x="9355057" y="5703338"/>
            <a:ext cx="2606675" cy="6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Open Sans"/>
              </a:defRPr>
            </a:lvl1pPr>
            <a:lvl2pPr marL="742950" indent="-285750">
              <a:defRPr>
                <a:solidFill>
                  <a:schemeClr val="tx1"/>
                </a:solidFill>
                <a:latin typeface="Open Sans"/>
              </a:defRPr>
            </a:lvl2pPr>
            <a:lvl3pPr marL="1143000" indent="-228600">
              <a:defRPr>
                <a:solidFill>
                  <a:schemeClr val="tx1"/>
                </a:solidFill>
                <a:latin typeface="Open Sans"/>
              </a:defRPr>
            </a:lvl3pPr>
            <a:lvl4pPr marL="1600200" indent="-228600">
              <a:defRPr>
                <a:solidFill>
                  <a:schemeClr val="tx1"/>
                </a:solidFill>
                <a:latin typeface="Open Sans"/>
              </a:defRPr>
            </a:lvl4pPr>
            <a:lvl5pPr marL="2057400" indent="-228600">
              <a:defRPr>
                <a:solidFill>
                  <a:schemeClr val="tx1"/>
                </a:solidFill>
                <a:latin typeface="Open Sans"/>
              </a:defRPr>
            </a:lvl5pPr>
            <a:lvl6pPr marL="2514600" indent="-228600" fontAlgn="base">
              <a:spcBef>
                <a:spcPct val="0"/>
              </a:spcBef>
              <a:spcAft>
                <a:spcPct val="0"/>
              </a:spcAft>
              <a:defRPr>
                <a:solidFill>
                  <a:schemeClr val="tx1"/>
                </a:solidFill>
                <a:latin typeface="Open Sans"/>
              </a:defRPr>
            </a:lvl6pPr>
            <a:lvl7pPr marL="2971800" indent="-228600" fontAlgn="base">
              <a:spcBef>
                <a:spcPct val="0"/>
              </a:spcBef>
              <a:spcAft>
                <a:spcPct val="0"/>
              </a:spcAft>
              <a:defRPr>
                <a:solidFill>
                  <a:schemeClr val="tx1"/>
                </a:solidFill>
                <a:latin typeface="Open Sans"/>
              </a:defRPr>
            </a:lvl7pPr>
            <a:lvl8pPr marL="3429000" indent="-228600" fontAlgn="base">
              <a:spcBef>
                <a:spcPct val="0"/>
              </a:spcBef>
              <a:spcAft>
                <a:spcPct val="0"/>
              </a:spcAft>
              <a:defRPr>
                <a:solidFill>
                  <a:schemeClr val="tx1"/>
                </a:solidFill>
                <a:latin typeface="Open Sans"/>
              </a:defRPr>
            </a:lvl8pPr>
            <a:lvl9pPr marL="3886200" indent="-228600" fontAlgn="base">
              <a:spcBef>
                <a:spcPct val="0"/>
              </a:spcBef>
              <a:spcAft>
                <a:spcPct val="0"/>
              </a:spcAft>
              <a:defRPr>
                <a:solidFill>
                  <a:schemeClr val="tx1"/>
                </a:solidFill>
                <a:latin typeface="Open Sans"/>
              </a:defRPr>
            </a:lvl9pPr>
          </a:lstStyle>
          <a:p>
            <a:pPr algn="ctr" eaLnBrk="1" hangingPunct="1">
              <a:lnSpc>
                <a:spcPct val="150000"/>
              </a:lnSpc>
            </a:pPr>
            <a:r>
              <a:rPr lang="en-AU" altLang="en-US" sz="1400" dirty="0"/>
              <a:t>What client features predict response to treatment?</a:t>
            </a:r>
            <a:endParaRPr lang="id-ID" altLang="en-US" sz="1400" dirty="0"/>
          </a:p>
        </p:txBody>
      </p:sp>
      <p:sp>
        <p:nvSpPr>
          <p:cNvPr id="6" name="Picture Placeholder 5">
            <a:extLst>
              <a:ext uri="{FF2B5EF4-FFF2-40B4-BE49-F238E27FC236}">
                <a16:creationId xmlns:a16="http://schemas.microsoft.com/office/drawing/2014/main" id="{BB21B108-10E9-4B6E-B76B-51ACB171E1A4}"/>
              </a:ext>
            </a:extLst>
          </p:cNvPr>
          <p:cNvSpPr>
            <a:spLocks noGrp="1"/>
          </p:cNvSpPr>
          <p:nvPr>
            <p:ph type="pic" sz="quarter" idx="14"/>
          </p:nvPr>
        </p:nvSpPr>
        <p:spPr/>
      </p:sp>
      <p:pic>
        <p:nvPicPr>
          <p:cNvPr id="28" name="Content Placeholder 9" descr="Statistics">
            <a:extLst>
              <a:ext uri="{FF2B5EF4-FFF2-40B4-BE49-F238E27FC236}">
                <a16:creationId xmlns:a16="http://schemas.microsoft.com/office/drawing/2014/main" id="{9FF4A538-4527-414B-852F-DA0583D92D6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0301" y="4772006"/>
            <a:ext cx="705633" cy="705633"/>
          </a:xfrm>
          <a:prstGeom prst="rect">
            <a:avLst/>
          </a:prstGeom>
        </p:spPr>
      </p:pic>
      <p:pic>
        <p:nvPicPr>
          <p:cNvPr id="13" name="Graphic 12" descr="Podium">
            <a:extLst>
              <a:ext uri="{FF2B5EF4-FFF2-40B4-BE49-F238E27FC236}">
                <a16:creationId xmlns:a16="http://schemas.microsoft.com/office/drawing/2014/main" id="{73910B8A-A760-4E1B-9BAD-EEFC8C52903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93592" y="4757785"/>
            <a:ext cx="729604" cy="729604"/>
          </a:xfrm>
          <a:prstGeom prst="rect">
            <a:avLst/>
          </a:prstGeom>
        </p:spPr>
      </p:pic>
      <p:pic>
        <p:nvPicPr>
          <p:cNvPr id="14" name="Content Placeholder 5" descr="Group">
            <a:extLst>
              <a:ext uri="{FF2B5EF4-FFF2-40B4-BE49-F238E27FC236}">
                <a16:creationId xmlns:a16="http://schemas.microsoft.com/office/drawing/2014/main" id="{66CEF72A-F9E5-4395-8076-E273BD2FEC58}"/>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r="29018"/>
          <a:stretch/>
        </p:blipFill>
        <p:spPr>
          <a:xfrm>
            <a:off x="1031755" y="4768672"/>
            <a:ext cx="587111" cy="827125"/>
          </a:xfrm>
          <a:prstGeom prst="rect">
            <a:avLst/>
          </a:prstGeom>
        </p:spPr>
      </p:pic>
      <p:pic>
        <p:nvPicPr>
          <p:cNvPr id="19" name="Graphic 18" descr="Research">
            <a:extLst>
              <a:ext uri="{FF2B5EF4-FFF2-40B4-BE49-F238E27FC236}">
                <a16:creationId xmlns:a16="http://schemas.microsoft.com/office/drawing/2014/main" id="{3F3517FA-5459-41E3-85A0-1F5F47E4520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3338" y="3279776"/>
            <a:ext cx="914400" cy="914400"/>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500"/>
                                        <p:tgtEl>
                                          <p:spTgt spid="39"/>
                                        </p:tgtEl>
                                      </p:cBhvr>
                                    </p:animEffect>
                                  </p:childTnLst>
                                </p:cTn>
                              </p:par>
                            </p:childTnLst>
                          </p:cTn>
                        </p:par>
                        <p:par>
                          <p:cTn id="12" fill="hold" nodeType="afterGroup">
                            <p:stCondLst>
                              <p:cond delay="1000"/>
                            </p:stCondLst>
                            <p:childTnLst>
                              <p:par>
                                <p:cTn id="13" presetID="2" presetClass="entr" presetSubtype="4"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 calcmode="lin" valueType="num">
                                      <p:cBhvr additive="base">
                                        <p:cTn id="15" dur="500" fill="hold"/>
                                        <p:tgtEl>
                                          <p:spTgt spid="56"/>
                                        </p:tgtEl>
                                        <p:attrNameLst>
                                          <p:attrName>ppt_x</p:attrName>
                                        </p:attrNameLst>
                                      </p:cBhvr>
                                      <p:tavLst>
                                        <p:tav tm="0">
                                          <p:val>
                                            <p:strVal val="#ppt_x"/>
                                          </p:val>
                                        </p:tav>
                                        <p:tav tm="100000">
                                          <p:val>
                                            <p:strVal val="#ppt_x"/>
                                          </p:val>
                                        </p:tav>
                                      </p:tavLst>
                                    </p:anim>
                                    <p:anim calcmode="lin" valueType="num">
                                      <p:cBhvr additive="base">
                                        <p:cTn id="16" dur="500" fill="hold"/>
                                        <p:tgtEl>
                                          <p:spTgt spid="5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anim calcmode="lin" valueType="num">
                                      <p:cBhvr additive="base">
                                        <p:cTn id="19" dur="500" fill="hold"/>
                                        <p:tgtEl>
                                          <p:spTgt spid="58"/>
                                        </p:tgtEl>
                                        <p:attrNameLst>
                                          <p:attrName>ppt_x</p:attrName>
                                        </p:attrNameLst>
                                      </p:cBhvr>
                                      <p:tavLst>
                                        <p:tav tm="0">
                                          <p:val>
                                            <p:strVal val="#ppt_x"/>
                                          </p:val>
                                        </p:tav>
                                        <p:tav tm="100000">
                                          <p:val>
                                            <p:strVal val="#ppt_x"/>
                                          </p:val>
                                        </p:tav>
                                      </p:tavLst>
                                    </p:anim>
                                    <p:anim calcmode="lin" valueType="num">
                                      <p:cBhvr additive="base">
                                        <p:cTn id="20" dur="500" fill="hold"/>
                                        <p:tgtEl>
                                          <p:spTgt spid="5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0"/>
                                        </p:tgtEl>
                                        <p:attrNameLst>
                                          <p:attrName>style.visibility</p:attrName>
                                        </p:attrNameLst>
                                      </p:cBhvr>
                                      <p:to>
                                        <p:strVal val="visible"/>
                                      </p:to>
                                    </p:set>
                                    <p:anim calcmode="lin" valueType="num">
                                      <p:cBhvr additive="base">
                                        <p:cTn id="23" dur="500" fill="hold"/>
                                        <p:tgtEl>
                                          <p:spTgt spid="60"/>
                                        </p:tgtEl>
                                        <p:attrNameLst>
                                          <p:attrName>ppt_x</p:attrName>
                                        </p:attrNameLst>
                                      </p:cBhvr>
                                      <p:tavLst>
                                        <p:tav tm="0">
                                          <p:val>
                                            <p:strVal val="#ppt_x"/>
                                          </p:val>
                                        </p:tav>
                                        <p:tav tm="100000">
                                          <p:val>
                                            <p:strVal val="#ppt_x"/>
                                          </p:val>
                                        </p:tav>
                                      </p:tavLst>
                                    </p:anim>
                                    <p:anim calcmode="lin" valueType="num">
                                      <p:cBhvr additive="base">
                                        <p:cTn id="24" dur="500" fill="hold"/>
                                        <p:tgtEl>
                                          <p:spTgt spid="6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7"/>
                                        </p:tgtEl>
                                        <p:attrNameLst>
                                          <p:attrName>style.visibility</p:attrName>
                                        </p:attrNameLst>
                                      </p:cBhvr>
                                      <p:to>
                                        <p:strVal val="visible"/>
                                      </p:to>
                                    </p:set>
                                    <p:anim calcmode="lin" valueType="num">
                                      <p:cBhvr additive="base">
                                        <p:cTn id="27" dur="500" fill="hold"/>
                                        <p:tgtEl>
                                          <p:spTgt spid="67"/>
                                        </p:tgtEl>
                                        <p:attrNameLst>
                                          <p:attrName>ppt_x</p:attrName>
                                        </p:attrNameLst>
                                      </p:cBhvr>
                                      <p:tavLst>
                                        <p:tav tm="0">
                                          <p:val>
                                            <p:strVal val="#ppt_x"/>
                                          </p:val>
                                        </p:tav>
                                        <p:tav tm="100000">
                                          <p:val>
                                            <p:strVal val="#ppt_x"/>
                                          </p:val>
                                        </p:tav>
                                      </p:tavLst>
                                    </p:anim>
                                    <p:anim calcmode="lin" valueType="num">
                                      <p:cBhvr additive="base">
                                        <p:cTn id="28" dur="500" fill="hold"/>
                                        <p:tgtEl>
                                          <p:spTgt spid="6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anim calcmode="lin" valueType="num">
                                      <p:cBhvr additive="base">
                                        <p:cTn id="31" dur="500" fill="hold"/>
                                        <p:tgtEl>
                                          <p:spTgt spid="61"/>
                                        </p:tgtEl>
                                        <p:attrNameLst>
                                          <p:attrName>ppt_x</p:attrName>
                                        </p:attrNameLst>
                                      </p:cBhvr>
                                      <p:tavLst>
                                        <p:tav tm="0">
                                          <p:val>
                                            <p:strVal val="#ppt_x"/>
                                          </p:val>
                                        </p:tav>
                                        <p:tav tm="100000">
                                          <p:val>
                                            <p:strVal val="#ppt_x"/>
                                          </p:val>
                                        </p:tav>
                                      </p:tavLst>
                                    </p:anim>
                                    <p:anim calcmode="lin" valueType="num">
                                      <p:cBhvr additive="base">
                                        <p:cTn id="32" dur="500" fill="hold"/>
                                        <p:tgtEl>
                                          <p:spTgt spid="61"/>
                                        </p:tgtEl>
                                        <p:attrNameLst>
                                          <p:attrName>ppt_y</p:attrName>
                                        </p:attrNameLst>
                                      </p:cBhvr>
                                      <p:tavLst>
                                        <p:tav tm="0">
                                          <p:val>
                                            <p:strVal val="1+#ppt_h/2"/>
                                          </p:val>
                                        </p:tav>
                                        <p:tav tm="100000">
                                          <p:val>
                                            <p:strVal val="#ppt_y"/>
                                          </p:val>
                                        </p:tav>
                                      </p:tavLst>
                                    </p:anim>
                                  </p:childTnLst>
                                </p:cTn>
                              </p:par>
                              <p:par>
                                <p:cTn id="33" presetID="53" presetClass="entr" presetSubtype="16"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ppt_w</p:attrName>
                                        </p:attrNameLst>
                                      </p:cBhvr>
                                      <p:tavLst>
                                        <p:tav tm="0">
                                          <p:val>
                                            <p:fltVal val="0"/>
                                          </p:val>
                                        </p:tav>
                                        <p:tav tm="100000">
                                          <p:val>
                                            <p:strVal val="#ppt_w"/>
                                          </p:val>
                                        </p:tav>
                                      </p:tavLst>
                                    </p:anim>
                                    <p:anim calcmode="lin" valueType="num">
                                      <p:cBhvr>
                                        <p:cTn id="36" dur="500" fill="hold"/>
                                        <p:tgtEl>
                                          <p:spTgt spid="14"/>
                                        </p:tgtEl>
                                        <p:attrNameLst>
                                          <p:attrName>ppt_h</p:attrName>
                                        </p:attrNameLst>
                                      </p:cBhvr>
                                      <p:tavLst>
                                        <p:tav tm="0">
                                          <p:val>
                                            <p:fltVal val="0"/>
                                          </p:val>
                                        </p:tav>
                                        <p:tav tm="100000">
                                          <p:val>
                                            <p:strVal val="#ppt_h"/>
                                          </p:val>
                                        </p:tav>
                                      </p:tavLst>
                                    </p:anim>
                                    <p:animEffect transition="in" filter="fade">
                                      <p:cBhvr>
                                        <p:cTn id="37" dur="500"/>
                                        <p:tgtEl>
                                          <p:spTgt spid="14"/>
                                        </p:tgtEl>
                                      </p:cBhvr>
                                    </p:animEffect>
                                  </p:childTnLst>
                                </p:cTn>
                              </p:par>
                              <p:par>
                                <p:cTn id="38" presetID="2" presetClass="entr" presetSubtype="4" fill="hold" grpId="0" nodeType="withEffect">
                                  <p:stCondLst>
                                    <p:cond delay="0"/>
                                  </p:stCondLst>
                                  <p:childTnLst>
                                    <p:set>
                                      <p:cBhvr>
                                        <p:cTn id="39" dur="1" fill="hold">
                                          <p:stCondLst>
                                            <p:cond delay="0"/>
                                          </p:stCondLst>
                                        </p:cTn>
                                        <p:tgtEl>
                                          <p:spTgt spid="57"/>
                                        </p:tgtEl>
                                        <p:attrNameLst>
                                          <p:attrName>style.visibility</p:attrName>
                                        </p:attrNameLst>
                                      </p:cBhvr>
                                      <p:to>
                                        <p:strVal val="visible"/>
                                      </p:to>
                                    </p:set>
                                    <p:anim calcmode="lin" valueType="num">
                                      <p:cBhvr additive="base">
                                        <p:cTn id="40" dur="500" fill="hold"/>
                                        <p:tgtEl>
                                          <p:spTgt spid="57"/>
                                        </p:tgtEl>
                                        <p:attrNameLst>
                                          <p:attrName>ppt_x</p:attrName>
                                        </p:attrNameLst>
                                      </p:cBhvr>
                                      <p:tavLst>
                                        <p:tav tm="0">
                                          <p:val>
                                            <p:strVal val="#ppt_x"/>
                                          </p:val>
                                        </p:tav>
                                        <p:tav tm="100000">
                                          <p:val>
                                            <p:strVal val="#ppt_x"/>
                                          </p:val>
                                        </p:tav>
                                      </p:tavLst>
                                    </p:anim>
                                    <p:anim calcmode="lin" valueType="num">
                                      <p:cBhvr additive="base">
                                        <p:cTn id="41" dur="500" fill="hold"/>
                                        <p:tgtEl>
                                          <p:spTgt spid="57"/>
                                        </p:tgtEl>
                                        <p:attrNameLst>
                                          <p:attrName>ppt_y</p:attrName>
                                        </p:attrNameLst>
                                      </p:cBhvr>
                                      <p:tavLst>
                                        <p:tav tm="0">
                                          <p:val>
                                            <p:strVal val="1+#ppt_h/2"/>
                                          </p:val>
                                        </p:tav>
                                        <p:tav tm="100000">
                                          <p:val>
                                            <p:strVal val="#ppt_y"/>
                                          </p:val>
                                        </p:tav>
                                      </p:tavLst>
                                    </p:anim>
                                  </p:childTnLst>
                                </p:cTn>
                              </p:par>
                              <p:par>
                                <p:cTn id="42" presetID="53" presetClass="entr" presetSubtype="16" fill="hold" nodeType="withEffect">
                                  <p:stCondLst>
                                    <p:cond delay="0"/>
                                  </p:stCondLst>
                                  <p:childTnLst>
                                    <p:set>
                                      <p:cBhvr>
                                        <p:cTn id="43" dur="1" fill="hold">
                                          <p:stCondLst>
                                            <p:cond delay="0"/>
                                          </p:stCondLst>
                                        </p:cTn>
                                        <p:tgtEl>
                                          <p:spTgt spid="28"/>
                                        </p:tgtEl>
                                        <p:attrNameLst>
                                          <p:attrName>style.visibility</p:attrName>
                                        </p:attrNameLst>
                                      </p:cBhvr>
                                      <p:to>
                                        <p:strVal val="visible"/>
                                      </p:to>
                                    </p:set>
                                    <p:anim calcmode="lin" valueType="num">
                                      <p:cBhvr>
                                        <p:cTn id="44" dur="500" fill="hold"/>
                                        <p:tgtEl>
                                          <p:spTgt spid="28"/>
                                        </p:tgtEl>
                                        <p:attrNameLst>
                                          <p:attrName>ppt_w</p:attrName>
                                        </p:attrNameLst>
                                      </p:cBhvr>
                                      <p:tavLst>
                                        <p:tav tm="0">
                                          <p:val>
                                            <p:fltVal val="0"/>
                                          </p:val>
                                        </p:tav>
                                        <p:tav tm="100000">
                                          <p:val>
                                            <p:strVal val="#ppt_w"/>
                                          </p:val>
                                        </p:tav>
                                      </p:tavLst>
                                    </p:anim>
                                    <p:anim calcmode="lin" valueType="num">
                                      <p:cBhvr>
                                        <p:cTn id="45" dur="500" fill="hold"/>
                                        <p:tgtEl>
                                          <p:spTgt spid="28"/>
                                        </p:tgtEl>
                                        <p:attrNameLst>
                                          <p:attrName>ppt_h</p:attrName>
                                        </p:attrNameLst>
                                      </p:cBhvr>
                                      <p:tavLst>
                                        <p:tav tm="0">
                                          <p:val>
                                            <p:fltVal val="0"/>
                                          </p:val>
                                        </p:tav>
                                        <p:tav tm="100000">
                                          <p:val>
                                            <p:strVal val="#ppt_h"/>
                                          </p:val>
                                        </p:tav>
                                      </p:tavLst>
                                    </p:anim>
                                    <p:animEffect transition="in" filter="fade">
                                      <p:cBhvr>
                                        <p:cTn id="46" dur="500"/>
                                        <p:tgtEl>
                                          <p:spTgt spid="28"/>
                                        </p:tgtEl>
                                      </p:cBhvr>
                                    </p:animEffect>
                                  </p:childTnLst>
                                </p:cTn>
                              </p:par>
                              <p:par>
                                <p:cTn id="47" presetID="2" presetClass="entr" presetSubtype="4"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anim calcmode="lin" valueType="num">
                                      <p:cBhvr additive="base">
                                        <p:cTn id="49" dur="500" fill="hold"/>
                                        <p:tgtEl>
                                          <p:spTgt spid="59"/>
                                        </p:tgtEl>
                                        <p:attrNameLst>
                                          <p:attrName>ppt_x</p:attrName>
                                        </p:attrNameLst>
                                      </p:cBhvr>
                                      <p:tavLst>
                                        <p:tav tm="0">
                                          <p:val>
                                            <p:strVal val="#ppt_x"/>
                                          </p:val>
                                        </p:tav>
                                        <p:tav tm="100000">
                                          <p:val>
                                            <p:strVal val="#ppt_x"/>
                                          </p:val>
                                        </p:tav>
                                      </p:tavLst>
                                    </p:anim>
                                    <p:anim calcmode="lin" valueType="num">
                                      <p:cBhvr additive="base">
                                        <p:cTn id="50" dur="500" fill="hold"/>
                                        <p:tgtEl>
                                          <p:spTgt spid="59"/>
                                        </p:tgtEl>
                                        <p:attrNameLst>
                                          <p:attrName>ppt_y</p:attrName>
                                        </p:attrNameLst>
                                      </p:cBhvr>
                                      <p:tavLst>
                                        <p:tav tm="0">
                                          <p:val>
                                            <p:strVal val="1+#ppt_h/2"/>
                                          </p:val>
                                        </p:tav>
                                        <p:tav tm="100000">
                                          <p:val>
                                            <p:strVal val="#ppt_y"/>
                                          </p:val>
                                        </p:tav>
                                      </p:tavLst>
                                    </p:anim>
                                  </p:childTnLst>
                                </p:cTn>
                              </p:par>
                              <p:par>
                                <p:cTn id="51" presetID="53" presetClass="entr" presetSubtype="16" fill="hold" nodeType="withEffect">
                                  <p:stCondLst>
                                    <p:cond delay="0"/>
                                  </p:stCondLst>
                                  <p:childTnLst>
                                    <p:set>
                                      <p:cBhvr>
                                        <p:cTn id="52" dur="1" fill="hold">
                                          <p:stCondLst>
                                            <p:cond delay="0"/>
                                          </p:stCondLst>
                                        </p:cTn>
                                        <p:tgtEl>
                                          <p:spTgt spid="62"/>
                                        </p:tgtEl>
                                        <p:attrNameLst>
                                          <p:attrName>style.visibility</p:attrName>
                                        </p:attrNameLst>
                                      </p:cBhvr>
                                      <p:to>
                                        <p:strVal val="visible"/>
                                      </p:to>
                                    </p:set>
                                    <p:anim calcmode="lin" valueType="num">
                                      <p:cBhvr>
                                        <p:cTn id="53" dur="500" fill="hold"/>
                                        <p:tgtEl>
                                          <p:spTgt spid="62"/>
                                        </p:tgtEl>
                                        <p:attrNameLst>
                                          <p:attrName>ppt_w</p:attrName>
                                        </p:attrNameLst>
                                      </p:cBhvr>
                                      <p:tavLst>
                                        <p:tav tm="0">
                                          <p:val>
                                            <p:fltVal val="0"/>
                                          </p:val>
                                        </p:tav>
                                        <p:tav tm="100000">
                                          <p:val>
                                            <p:strVal val="#ppt_w"/>
                                          </p:val>
                                        </p:tav>
                                      </p:tavLst>
                                    </p:anim>
                                    <p:anim calcmode="lin" valueType="num">
                                      <p:cBhvr>
                                        <p:cTn id="54" dur="500" fill="hold"/>
                                        <p:tgtEl>
                                          <p:spTgt spid="62"/>
                                        </p:tgtEl>
                                        <p:attrNameLst>
                                          <p:attrName>ppt_h</p:attrName>
                                        </p:attrNameLst>
                                      </p:cBhvr>
                                      <p:tavLst>
                                        <p:tav tm="0">
                                          <p:val>
                                            <p:fltVal val="0"/>
                                          </p:val>
                                        </p:tav>
                                        <p:tav tm="100000">
                                          <p:val>
                                            <p:strVal val="#ppt_h"/>
                                          </p:val>
                                        </p:tav>
                                      </p:tavLst>
                                    </p:anim>
                                    <p:animEffect transition="in" filter="fade">
                                      <p:cBhvr>
                                        <p:cTn id="55" dur="500"/>
                                        <p:tgtEl>
                                          <p:spTgt spid="62"/>
                                        </p:tgtEl>
                                      </p:cBhvr>
                                    </p:animEffect>
                                  </p:childTnLst>
                                </p:cTn>
                              </p:par>
                              <p:par>
                                <p:cTn id="56" presetID="2" presetClass="entr" presetSubtype="4" fill="hold" grpId="0" nodeType="withEffect">
                                  <p:stCondLst>
                                    <p:cond delay="0"/>
                                  </p:stCondLst>
                                  <p:childTnLst>
                                    <p:set>
                                      <p:cBhvr>
                                        <p:cTn id="57" dur="1" fill="hold">
                                          <p:stCondLst>
                                            <p:cond delay="0"/>
                                          </p:stCondLst>
                                        </p:cTn>
                                        <p:tgtEl>
                                          <p:spTgt spid="68"/>
                                        </p:tgtEl>
                                        <p:attrNameLst>
                                          <p:attrName>style.visibility</p:attrName>
                                        </p:attrNameLst>
                                      </p:cBhvr>
                                      <p:to>
                                        <p:strVal val="visible"/>
                                      </p:to>
                                    </p:set>
                                    <p:anim calcmode="lin" valueType="num">
                                      <p:cBhvr additive="base">
                                        <p:cTn id="58" dur="500" fill="hold"/>
                                        <p:tgtEl>
                                          <p:spTgt spid="68"/>
                                        </p:tgtEl>
                                        <p:attrNameLst>
                                          <p:attrName>ppt_x</p:attrName>
                                        </p:attrNameLst>
                                      </p:cBhvr>
                                      <p:tavLst>
                                        <p:tav tm="0">
                                          <p:val>
                                            <p:strVal val="#ppt_x"/>
                                          </p:val>
                                        </p:tav>
                                        <p:tav tm="100000">
                                          <p:val>
                                            <p:strVal val="#ppt_x"/>
                                          </p:val>
                                        </p:tav>
                                      </p:tavLst>
                                    </p:anim>
                                    <p:anim calcmode="lin" valueType="num">
                                      <p:cBhvr additive="base">
                                        <p:cTn id="59" dur="500" fill="hold"/>
                                        <p:tgtEl>
                                          <p:spTgt spid="68"/>
                                        </p:tgtEl>
                                        <p:attrNameLst>
                                          <p:attrName>ppt_y</p:attrName>
                                        </p:attrNameLst>
                                      </p:cBhvr>
                                      <p:tavLst>
                                        <p:tav tm="0">
                                          <p:val>
                                            <p:strVal val="1+#ppt_h/2"/>
                                          </p:val>
                                        </p:tav>
                                        <p:tav tm="100000">
                                          <p:val>
                                            <p:strVal val="#ppt_y"/>
                                          </p:val>
                                        </p:tav>
                                      </p:tavLst>
                                    </p:anim>
                                  </p:childTnLst>
                                </p:cTn>
                              </p:par>
                              <p:par>
                                <p:cTn id="60" presetID="53" presetClass="entr" presetSubtype="16" fill="hold" nodeType="withEffect">
                                  <p:stCondLst>
                                    <p:cond delay="0"/>
                                  </p:stCondLst>
                                  <p:childTnLst>
                                    <p:set>
                                      <p:cBhvr>
                                        <p:cTn id="61" dur="1" fill="hold">
                                          <p:stCondLst>
                                            <p:cond delay="0"/>
                                          </p:stCondLst>
                                        </p:cTn>
                                        <p:tgtEl>
                                          <p:spTgt spid="13"/>
                                        </p:tgtEl>
                                        <p:attrNameLst>
                                          <p:attrName>style.visibility</p:attrName>
                                        </p:attrNameLst>
                                      </p:cBhvr>
                                      <p:to>
                                        <p:strVal val="visible"/>
                                      </p:to>
                                    </p:set>
                                    <p:anim calcmode="lin" valueType="num">
                                      <p:cBhvr>
                                        <p:cTn id="62" dur="500" fill="hold"/>
                                        <p:tgtEl>
                                          <p:spTgt spid="13"/>
                                        </p:tgtEl>
                                        <p:attrNameLst>
                                          <p:attrName>ppt_w</p:attrName>
                                        </p:attrNameLst>
                                      </p:cBhvr>
                                      <p:tavLst>
                                        <p:tav tm="0">
                                          <p:val>
                                            <p:fltVal val="0"/>
                                          </p:val>
                                        </p:tav>
                                        <p:tav tm="100000">
                                          <p:val>
                                            <p:strVal val="#ppt_w"/>
                                          </p:val>
                                        </p:tav>
                                      </p:tavLst>
                                    </p:anim>
                                    <p:anim calcmode="lin" valueType="num">
                                      <p:cBhvr>
                                        <p:cTn id="63" dur="500" fill="hold"/>
                                        <p:tgtEl>
                                          <p:spTgt spid="13"/>
                                        </p:tgtEl>
                                        <p:attrNameLst>
                                          <p:attrName>ppt_h</p:attrName>
                                        </p:attrNameLst>
                                      </p:cBhvr>
                                      <p:tavLst>
                                        <p:tav tm="0">
                                          <p:val>
                                            <p:fltVal val="0"/>
                                          </p:val>
                                        </p:tav>
                                        <p:tav tm="100000">
                                          <p:val>
                                            <p:strVal val="#ppt_h"/>
                                          </p:val>
                                        </p:tav>
                                      </p:tavLst>
                                    </p:anim>
                                    <p:animEffect transition="in" filter="fade">
                                      <p:cBhvr>
                                        <p:cTn id="6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56" grpId="0"/>
      <p:bldP spid="57" grpId="0"/>
      <p:bldP spid="58" grpId="0"/>
      <p:bldP spid="59" grpId="0"/>
      <p:bldP spid="60" grpId="0"/>
      <p:bldP spid="61" grpId="0"/>
      <p:bldP spid="67" grpId="0"/>
      <p:bldP spid="6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70CBA12-6745-45F6-9006-974A52EA7DEB}"/>
              </a:ext>
            </a:extLst>
          </p:cNvPr>
          <p:cNvSpPr/>
          <p:nvPr/>
        </p:nvSpPr>
        <p:spPr>
          <a:xfrm>
            <a:off x="0" y="3713685"/>
            <a:ext cx="12192000" cy="3144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3" name="Group 2">
            <a:extLst>
              <a:ext uri="{FF2B5EF4-FFF2-40B4-BE49-F238E27FC236}">
                <a16:creationId xmlns:a16="http://schemas.microsoft.com/office/drawing/2014/main" id="{1768C0BC-53D4-4B0F-B820-B16FD4AD4B2A}"/>
              </a:ext>
            </a:extLst>
          </p:cNvPr>
          <p:cNvGrpSpPr>
            <a:grpSpLocks/>
          </p:cNvGrpSpPr>
          <p:nvPr/>
        </p:nvGrpSpPr>
        <p:grpSpPr bwMode="auto">
          <a:xfrm>
            <a:off x="1168400" y="3714725"/>
            <a:ext cx="1618451" cy="390840"/>
            <a:chOff x="4621548" y="7220767"/>
            <a:chExt cx="2471894" cy="598164"/>
          </a:xfrm>
        </p:grpSpPr>
        <p:sp>
          <p:nvSpPr>
            <p:cNvPr id="4" name="Round Same Side Corner Rectangle 5">
              <a:extLst>
                <a:ext uri="{FF2B5EF4-FFF2-40B4-BE49-F238E27FC236}">
                  <a16:creationId xmlns:a16="http://schemas.microsoft.com/office/drawing/2014/main" id="{0F6C6DE4-127B-461D-8E84-B10855F3E393}"/>
                </a:ext>
              </a:extLst>
            </p:cNvPr>
            <p:cNvSpPr/>
            <p:nvPr/>
          </p:nvSpPr>
          <p:spPr>
            <a:xfrm rot="16200000" flipH="1">
              <a:off x="5696818" y="6145497"/>
              <a:ext cx="321354" cy="2471894"/>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92559" tIns="146280" rIns="292559" bIns="146280" anchor="ctr"/>
            <a:lstStyle/>
            <a:p>
              <a:pPr algn="ctr" defTabSz="2437851">
                <a:defRPr/>
              </a:pPr>
              <a:endParaRPr lang="bg-BG" sz="1333" dirty="0">
                <a:latin typeface="Calibri Light"/>
              </a:endParaRPr>
            </a:p>
          </p:txBody>
        </p:sp>
        <p:sp>
          <p:nvSpPr>
            <p:cNvPr id="5" name="Freeform 734">
              <a:extLst>
                <a:ext uri="{FF2B5EF4-FFF2-40B4-BE49-F238E27FC236}">
                  <a16:creationId xmlns:a16="http://schemas.microsoft.com/office/drawing/2014/main" id="{E172E581-F41C-4260-BF98-D6FF304A289F}"/>
                </a:ext>
              </a:extLst>
            </p:cNvPr>
            <p:cNvSpPr>
              <a:spLocks noChangeArrowheads="1"/>
            </p:cNvSpPr>
            <p:nvPr/>
          </p:nvSpPr>
          <p:spPr bwMode="auto">
            <a:xfrm rot="5400000">
              <a:off x="5746002" y="7418886"/>
              <a:ext cx="342077" cy="458013"/>
            </a:xfrm>
            <a:custGeom>
              <a:avLst/>
              <a:gdLst>
                <a:gd name="T0" fmla="*/ 55929 w 263"/>
                <a:gd name="T1" fmla="*/ 450250 h 354"/>
                <a:gd name="T2" fmla="*/ 55929 w 263"/>
                <a:gd name="T3" fmla="*/ 450250 h 354"/>
                <a:gd name="T4" fmla="*/ 325168 w 263"/>
                <a:gd name="T5" fmla="*/ 256177 h 354"/>
                <a:gd name="T6" fmla="*/ 340776 w 263"/>
                <a:gd name="T7" fmla="*/ 230300 h 354"/>
                <a:gd name="T8" fmla="*/ 325168 w 263"/>
                <a:gd name="T9" fmla="*/ 200542 h 354"/>
                <a:gd name="T10" fmla="*/ 55929 w 263"/>
                <a:gd name="T11" fmla="*/ 6469 h 354"/>
                <a:gd name="T12" fmla="*/ 18209 w 263"/>
                <a:gd name="T13" fmla="*/ 6469 h 354"/>
                <a:gd name="T14" fmla="*/ 0 w 263"/>
                <a:gd name="T15" fmla="*/ 36227 h 354"/>
                <a:gd name="T16" fmla="*/ 0 w 263"/>
                <a:gd name="T17" fmla="*/ 419198 h 354"/>
                <a:gd name="T18" fmla="*/ 18209 w 263"/>
                <a:gd name="T19" fmla="*/ 452838 h 354"/>
                <a:gd name="T20" fmla="*/ 55929 w 263"/>
                <a:gd name="T21" fmla="*/ 450250 h 3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3" h="354">
                  <a:moveTo>
                    <a:pt x="43" y="348"/>
                  </a:moveTo>
                  <a:lnTo>
                    <a:pt x="43" y="348"/>
                  </a:lnTo>
                  <a:cubicBezTo>
                    <a:pt x="250" y="198"/>
                    <a:pt x="250" y="198"/>
                    <a:pt x="250" y="198"/>
                  </a:cubicBezTo>
                  <a:cubicBezTo>
                    <a:pt x="259" y="192"/>
                    <a:pt x="262" y="186"/>
                    <a:pt x="262" y="178"/>
                  </a:cubicBezTo>
                  <a:cubicBezTo>
                    <a:pt x="262" y="169"/>
                    <a:pt x="259" y="161"/>
                    <a:pt x="250" y="155"/>
                  </a:cubicBezTo>
                  <a:cubicBezTo>
                    <a:pt x="43" y="5"/>
                    <a:pt x="43" y="5"/>
                    <a:pt x="43" y="5"/>
                  </a:cubicBezTo>
                  <a:cubicBezTo>
                    <a:pt x="35" y="0"/>
                    <a:pt x="23" y="0"/>
                    <a:pt x="14" y="5"/>
                  </a:cubicBezTo>
                  <a:cubicBezTo>
                    <a:pt x="5" y="8"/>
                    <a:pt x="0" y="16"/>
                    <a:pt x="0" y="28"/>
                  </a:cubicBezTo>
                  <a:cubicBezTo>
                    <a:pt x="0" y="324"/>
                    <a:pt x="0" y="324"/>
                    <a:pt x="0" y="324"/>
                  </a:cubicBezTo>
                  <a:cubicBezTo>
                    <a:pt x="0" y="336"/>
                    <a:pt x="5" y="344"/>
                    <a:pt x="14" y="350"/>
                  </a:cubicBezTo>
                  <a:cubicBezTo>
                    <a:pt x="23" y="353"/>
                    <a:pt x="35" y="353"/>
                    <a:pt x="43" y="348"/>
                  </a:cubicBezTo>
                </a:path>
              </a:pathLst>
            </a:custGeom>
            <a:solidFill>
              <a:schemeClr val="accent1"/>
            </a:solidFill>
            <a:ln w="9525">
              <a:noFill/>
              <a:round/>
              <a:headEnd/>
              <a:tailEnd/>
            </a:ln>
          </p:spPr>
          <p:txBody>
            <a:bodyPr wrap="none" anchor="ctr"/>
            <a:lstStyle/>
            <a:p>
              <a:endParaRPr lang="en-US" sz="1333"/>
            </a:p>
          </p:txBody>
        </p:sp>
      </p:grpSp>
      <p:grpSp>
        <p:nvGrpSpPr>
          <p:cNvPr id="6" name="Group 5">
            <a:extLst>
              <a:ext uri="{FF2B5EF4-FFF2-40B4-BE49-F238E27FC236}">
                <a16:creationId xmlns:a16="http://schemas.microsoft.com/office/drawing/2014/main" id="{76679A29-A7FF-4A2F-9B8F-203163A12533}"/>
              </a:ext>
            </a:extLst>
          </p:cNvPr>
          <p:cNvGrpSpPr>
            <a:grpSpLocks/>
          </p:cNvGrpSpPr>
          <p:nvPr/>
        </p:nvGrpSpPr>
        <p:grpSpPr bwMode="auto">
          <a:xfrm>
            <a:off x="4463513" y="3714725"/>
            <a:ext cx="1618451" cy="405392"/>
            <a:chOff x="9653094" y="7220771"/>
            <a:chExt cx="2471894" cy="619391"/>
          </a:xfrm>
          <a:solidFill>
            <a:srgbClr val="7030A0"/>
          </a:solidFill>
        </p:grpSpPr>
        <p:sp>
          <p:nvSpPr>
            <p:cNvPr id="7" name="Rectangle 6">
              <a:extLst>
                <a:ext uri="{FF2B5EF4-FFF2-40B4-BE49-F238E27FC236}">
                  <a16:creationId xmlns:a16="http://schemas.microsoft.com/office/drawing/2014/main" id="{D147A274-B831-43C5-A4F7-8634C7C41B5E}"/>
                </a:ext>
              </a:extLst>
            </p:cNvPr>
            <p:cNvSpPr/>
            <p:nvPr/>
          </p:nvSpPr>
          <p:spPr>
            <a:xfrm>
              <a:off x="9653094" y="7220771"/>
              <a:ext cx="2471894" cy="32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292559" tIns="146280" rIns="292559" bIns="146280" anchor="ctr"/>
            <a:lstStyle/>
            <a:p>
              <a:pPr algn="ctr" defTabSz="2437851">
                <a:defRPr/>
              </a:pPr>
              <a:endParaRPr lang="bg-BG" sz="1333" dirty="0">
                <a:latin typeface="Calibri Light"/>
              </a:endParaRPr>
            </a:p>
          </p:txBody>
        </p:sp>
        <p:sp>
          <p:nvSpPr>
            <p:cNvPr id="8" name="Freeform 734">
              <a:extLst>
                <a:ext uri="{FF2B5EF4-FFF2-40B4-BE49-F238E27FC236}">
                  <a16:creationId xmlns:a16="http://schemas.microsoft.com/office/drawing/2014/main" id="{01B5AE56-15D0-4677-8D98-E1AF77F51B1B}"/>
                </a:ext>
              </a:extLst>
            </p:cNvPr>
            <p:cNvSpPr>
              <a:spLocks noChangeArrowheads="1"/>
            </p:cNvSpPr>
            <p:nvPr/>
          </p:nvSpPr>
          <p:spPr bwMode="auto">
            <a:xfrm rot="5400000">
              <a:off x="10755620" y="7440818"/>
              <a:ext cx="341460" cy="457229"/>
            </a:xfrm>
            <a:custGeom>
              <a:avLst/>
              <a:gdLst>
                <a:gd name="T0" fmla="*/ 43 w 263"/>
                <a:gd name="T1" fmla="*/ 348 h 354"/>
                <a:gd name="T2" fmla="*/ 43 w 263"/>
                <a:gd name="T3" fmla="*/ 348 h 354"/>
                <a:gd name="T4" fmla="*/ 250 w 263"/>
                <a:gd name="T5" fmla="*/ 198 h 354"/>
                <a:gd name="T6" fmla="*/ 262 w 263"/>
                <a:gd name="T7" fmla="*/ 178 h 354"/>
                <a:gd name="T8" fmla="*/ 250 w 263"/>
                <a:gd name="T9" fmla="*/ 155 h 354"/>
                <a:gd name="T10" fmla="*/ 43 w 263"/>
                <a:gd name="T11" fmla="*/ 5 h 354"/>
                <a:gd name="T12" fmla="*/ 14 w 263"/>
                <a:gd name="T13" fmla="*/ 5 h 354"/>
                <a:gd name="T14" fmla="*/ 0 w 263"/>
                <a:gd name="T15" fmla="*/ 28 h 354"/>
                <a:gd name="T16" fmla="*/ 0 w 263"/>
                <a:gd name="T17" fmla="*/ 324 h 354"/>
                <a:gd name="T18" fmla="*/ 14 w 263"/>
                <a:gd name="T19" fmla="*/ 350 h 354"/>
                <a:gd name="T20" fmla="*/ 43 w 263"/>
                <a:gd name="T21" fmla="*/ 348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3" h="354">
                  <a:moveTo>
                    <a:pt x="43" y="348"/>
                  </a:moveTo>
                  <a:lnTo>
                    <a:pt x="43" y="348"/>
                  </a:lnTo>
                  <a:cubicBezTo>
                    <a:pt x="250" y="198"/>
                    <a:pt x="250" y="198"/>
                    <a:pt x="250" y="198"/>
                  </a:cubicBezTo>
                  <a:cubicBezTo>
                    <a:pt x="259" y="192"/>
                    <a:pt x="262" y="186"/>
                    <a:pt x="262" y="178"/>
                  </a:cubicBezTo>
                  <a:cubicBezTo>
                    <a:pt x="262" y="169"/>
                    <a:pt x="259" y="161"/>
                    <a:pt x="250" y="155"/>
                  </a:cubicBezTo>
                  <a:cubicBezTo>
                    <a:pt x="43" y="5"/>
                    <a:pt x="43" y="5"/>
                    <a:pt x="43" y="5"/>
                  </a:cubicBezTo>
                  <a:cubicBezTo>
                    <a:pt x="35" y="0"/>
                    <a:pt x="23" y="0"/>
                    <a:pt x="14" y="5"/>
                  </a:cubicBezTo>
                  <a:cubicBezTo>
                    <a:pt x="5" y="8"/>
                    <a:pt x="0" y="16"/>
                    <a:pt x="0" y="28"/>
                  </a:cubicBezTo>
                  <a:cubicBezTo>
                    <a:pt x="0" y="324"/>
                    <a:pt x="0" y="324"/>
                    <a:pt x="0" y="324"/>
                  </a:cubicBezTo>
                  <a:cubicBezTo>
                    <a:pt x="0" y="336"/>
                    <a:pt x="5" y="344"/>
                    <a:pt x="14" y="350"/>
                  </a:cubicBezTo>
                  <a:cubicBezTo>
                    <a:pt x="23" y="353"/>
                    <a:pt x="35" y="353"/>
                    <a:pt x="43" y="348"/>
                  </a:cubicBezTo>
                </a:path>
              </a:pathLst>
            </a:custGeom>
            <a:grpFill/>
            <a:ln>
              <a:noFill/>
            </a:ln>
            <a:effectLst/>
          </p:spPr>
          <p:txBody>
            <a:bodyPr wrap="none" anchor="ctr"/>
            <a:lstStyle/>
            <a:p>
              <a:pPr defTabSz="2437851">
                <a:defRPr/>
              </a:pPr>
              <a:endParaRPr lang="en-US" sz="1333" dirty="0">
                <a:latin typeface="Calibri Light"/>
              </a:endParaRPr>
            </a:p>
          </p:txBody>
        </p:sp>
      </p:grpSp>
      <p:grpSp>
        <p:nvGrpSpPr>
          <p:cNvPr id="9" name="Group 8">
            <a:extLst>
              <a:ext uri="{FF2B5EF4-FFF2-40B4-BE49-F238E27FC236}">
                <a16:creationId xmlns:a16="http://schemas.microsoft.com/office/drawing/2014/main" id="{19B77B7C-5B80-4B38-BE4F-9765585F9FE8}"/>
              </a:ext>
            </a:extLst>
          </p:cNvPr>
          <p:cNvGrpSpPr/>
          <p:nvPr/>
        </p:nvGrpSpPr>
        <p:grpSpPr>
          <a:xfrm>
            <a:off x="7757761" y="3714221"/>
            <a:ext cx="1618553" cy="395595"/>
            <a:chOff x="14684641" y="7220769"/>
            <a:chExt cx="2471894" cy="604161"/>
          </a:xfrm>
          <a:solidFill>
            <a:schemeClr val="accent5"/>
          </a:solidFill>
        </p:grpSpPr>
        <p:sp>
          <p:nvSpPr>
            <p:cNvPr id="10" name="Rectangle 9">
              <a:extLst>
                <a:ext uri="{FF2B5EF4-FFF2-40B4-BE49-F238E27FC236}">
                  <a16:creationId xmlns:a16="http://schemas.microsoft.com/office/drawing/2014/main" id="{B41EDA66-BA33-44D2-A209-57E6F020AE93}"/>
                </a:ext>
              </a:extLst>
            </p:cNvPr>
            <p:cNvSpPr/>
            <p:nvPr/>
          </p:nvSpPr>
          <p:spPr>
            <a:xfrm>
              <a:off x="14684641" y="7220769"/>
              <a:ext cx="2471894" cy="3218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292559" tIns="146280" rIns="292559" bIns="146280" anchor="ctr"/>
            <a:lstStyle/>
            <a:p>
              <a:pPr algn="ctr" defTabSz="2437851">
                <a:defRPr/>
              </a:pPr>
              <a:endParaRPr lang="bg-BG" sz="1333" dirty="0">
                <a:latin typeface="Calibri Light"/>
              </a:endParaRPr>
            </a:p>
          </p:txBody>
        </p:sp>
        <p:sp>
          <p:nvSpPr>
            <p:cNvPr id="11" name="Freeform 734">
              <a:extLst>
                <a:ext uri="{FF2B5EF4-FFF2-40B4-BE49-F238E27FC236}">
                  <a16:creationId xmlns:a16="http://schemas.microsoft.com/office/drawing/2014/main" id="{CAADE7A0-CBE8-432B-8081-CA064F4C8CD9}"/>
                </a:ext>
              </a:extLst>
            </p:cNvPr>
            <p:cNvSpPr>
              <a:spLocks noChangeArrowheads="1"/>
            </p:cNvSpPr>
            <p:nvPr/>
          </p:nvSpPr>
          <p:spPr bwMode="auto">
            <a:xfrm rot="5400000">
              <a:off x="15834927" y="7424885"/>
              <a:ext cx="342077" cy="458013"/>
            </a:xfrm>
            <a:custGeom>
              <a:avLst/>
              <a:gdLst>
                <a:gd name="T0" fmla="*/ 43 w 263"/>
                <a:gd name="T1" fmla="*/ 348 h 354"/>
                <a:gd name="T2" fmla="*/ 43 w 263"/>
                <a:gd name="T3" fmla="*/ 348 h 354"/>
                <a:gd name="T4" fmla="*/ 250 w 263"/>
                <a:gd name="T5" fmla="*/ 198 h 354"/>
                <a:gd name="T6" fmla="*/ 262 w 263"/>
                <a:gd name="T7" fmla="*/ 178 h 354"/>
                <a:gd name="T8" fmla="*/ 250 w 263"/>
                <a:gd name="T9" fmla="*/ 155 h 354"/>
                <a:gd name="T10" fmla="*/ 43 w 263"/>
                <a:gd name="T11" fmla="*/ 5 h 354"/>
                <a:gd name="T12" fmla="*/ 14 w 263"/>
                <a:gd name="T13" fmla="*/ 5 h 354"/>
                <a:gd name="T14" fmla="*/ 0 w 263"/>
                <a:gd name="T15" fmla="*/ 28 h 354"/>
                <a:gd name="T16" fmla="*/ 0 w 263"/>
                <a:gd name="T17" fmla="*/ 324 h 354"/>
                <a:gd name="T18" fmla="*/ 14 w 263"/>
                <a:gd name="T19" fmla="*/ 350 h 354"/>
                <a:gd name="T20" fmla="*/ 43 w 263"/>
                <a:gd name="T21" fmla="*/ 348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3" h="354">
                  <a:moveTo>
                    <a:pt x="43" y="348"/>
                  </a:moveTo>
                  <a:lnTo>
                    <a:pt x="43" y="348"/>
                  </a:lnTo>
                  <a:cubicBezTo>
                    <a:pt x="250" y="198"/>
                    <a:pt x="250" y="198"/>
                    <a:pt x="250" y="198"/>
                  </a:cubicBezTo>
                  <a:cubicBezTo>
                    <a:pt x="259" y="192"/>
                    <a:pt x="262" y="186"/>
                    <a:pt x="262" y="178"/>
                  </a:cubicBezTo>
                  <a:cubicBezTo>
                    <a:pt x="262" y="169"/>
                    <a:pt x="259" y="161"/>
                    <a:pt x="250" y="155"/>
                  </a:cubicBezTo>
                  <a:cubicBezTo>
                    <a:pt x="43" y="5"/>
                    <a:pt x="43" y="5"/>
                    <a:pt x="43" y="5"/>
                  </a:cubicBezTo>
                  <a:cubicBezTo>
                    <a:pt x="35" y="0"/>
                    <a:pt x="23" y="0"/>
                    <a:pt x="14" y="5"/>
                  </a:cubicBezTo>
                  <a:cubicBezTo>
                    <a:pt x="5" y="8"/>
                    <a:pt x="0" y="16"/>
                    <a:pt x="0" y="28"/>
                  </a:cubicBezTo>
                  <a:cubicBezTo>
                    <a:pt x="0" y="324"/>
                    <a:pt x="0" y="324"/>
                    <a:pt x="0" y="324"/>
                  </a:cubicBezTo>
                  <a:cubicBezTo>
                    <a:pt x="0" y="336"/>
                    <a:pt x="5" y="344"/>
                    <a:pt x="14" y="350"/>
                  </a:cubicBezTo>
                  <a:cubicBezTo>
                    <a:pt x="23" y="353"/>
                    <a:pt x="35" y="353"/>
                    <a:pt x="43" y="348"/>
                  </a:cubicBezTo>
                </a:path>
              </a:pathLst>
            </a:custGeom>
            <a:grpFill/>
            <a:ln>
              <a:noFill/>
            </a:ln>
            <a:effectLst/>
          </p:spPr>
          <p:txBody>
            <a:bodyPr wrap="none" anchor="ctr"/>
            <a:lstStyle/>
            <a:p>
              <a:pPr defTabSz="2437851">
                <a:defRPr/>
              </a:pPr>
              <a:endParaRPr lang="en-US" sz="1333" dirty="0">
                <a:latin typeface="Calibri Light"/>
              </a:endParaRPr>
            </a:p>
          </p:txBody>
        </p:sp>
      </p:grpSp>
      <p:grpSp>
        <p:nvGrpSpPr>
          <p:cNvPr id="12" name="Group 11">
            <a:extLst>
              <a:ext uri="{FF2B5EF4-FFF2-40B4-BE49-F238E27FC236}">
                <a16:creationId xmlns:a16="http://schemas.microsoft.com/office/drawing/2014/main" id="{F1F2E1F2-F8FF-4879-BEE6-99BD6DA13A58}"/>
              </a:ext>
            </a:extLst>
          </p:cNvPr>
          <p:cNvGrpSpPr/>
          <p:nvPr/>
        </p:nvGrpSpPr>
        <p:grpSpPr>
          <a:xfrm>
            <a:off x="9405048" y="3533988"/>
            <a:ext cx="1618553" cy="390984"/>
            <a:chOff x="17200415" y="6945511"/>
            <a:chExt cx="2471894" cy="597120"/>
          </a:xfrm>
          <a:solidFill>
            <a:schemeClr val="accent6"/>
          </a:solidFill>
        </p:grpSpPr>
        <p:sp>
          <p:nvSpPr>
            <p:cNvPr id="13" name="Round Same Side Corner Rectangle 14">
              <a:extLst>
                <a:ext uri="{FF2B5EF4-FFF2-40B4-BE49-F238E27FC236}">
                  <a16:creationId xmlns:a16="http://schemas.microsoft.com/office/drawing/2014/main" id="{D9378EFA-DE0F-4A84-881B-7428B144F732}"/>
                </a:ext>
              </a:extLst>
            </p:cNvPr>
            <p:cNvSpPr/>
            <p:nvPr/>
          </p:nvSpPr>
          <p:spPr>
            <a:xfrm rot="5400000">
              <a:off x="18275427" y="6145750"/>
              <a:ext cx="321869" cy="2471894"/>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292559" tIns="146280" rIns="292559" bIns="146280" anchor="ctr"/>
            <a:lstStyle/>
            <a:p>
              <a:pPr algn="ctr" defTabSz="2437851">
                <a:defRPr/>
              </a:pPr>
              <a:endParaRPr lang="bg-BG" sz="1333" dirty="0">
                <a:latin typeface="Calibri Light"/>
              </a:endParaRPr>
            </a:p>
          </p:txBody>
        </p:sp>
        <p:sp>
          <p:nvSpPr>
            <p:cNvPr id="14" name="Freeform 734">
              <a:extLst>
                <a:ext uri="{FF2B5EF4-FFF2-40B4-BE49-F238E27FC236}">
                  <a16:creationId xmlns:a16="http://schemas.microsoft.com/office/drawing/2014/main" id="{AF02B731-9FBD-46C7-B072-A31D54DA5CFC}"/>
                </a:ext>
              </a:extLst>
            </p:cNvPr>
            <p:cNvSpPr>
              <a:spLocks noChangeArrowheads="1"/>
            </p:cNvSpPr>
            <p:nvPr/>
          </p:nvSpPr>
          <p:spPr bwMode="auto">
            <a:xfrm rot="16200000">
              <a:off x="18271029" y="6887543"/>
              <a:ext cx="342077" cy="458013"/>
            </a:xfrm>
            <a:custGeom>
              <a:avLst/>
              <a:gdLst>
                <a:gd name="T0" fmla="*/ 43 w 263"/>
                <a:gd name="T1" fmla="*/ 348 h 354"/>
                <a:gd name="T2" fmla="*/ 43 w 263"/>
                <a:gd name="T3" fmla="*/ 348 h 354"/>
                <a:gd name="T4" fmla="*/ 250 w 263"/>
                <a:gd name="T5" fmla="*/ 198 h 354"/>
                <a:gd name="T6" fmla="*/ 262 w 263"/>
                <a:gd name="T7" fmla="*/ 178 h 354"/>
                <a:gd name="T8" fmla="*/ 250 w 263"/>
                <a:gd name="T9" fmla="*/ 155 h 354"/>
                <a:gd name="T10" fmla="*/ 43 w 263"/>
                <a:gd name="T11" fmla="*/ 5 h 354"/>
                <a:gd name="T12" fmla="*/ 14 w 263"/>
                <a:gd name="T13" fmla="*/ 5 h 354"/>
                <a:gd name="T14" fmla="*/ 0 w 263"/>
                <a:gd name="T15" fmla="*/ 28 h 354"/>
                <a:gd name="T16" fmla="*/ 0 w 263"/>
                <a:gd name="T17" fmla="*/ 324 h 354"/>
                <a:gd name="T18" fmla="*/ 14 w 263"/>
                <a:gd name="T19" fmla="*/ 350 h 354"/>
                <a:gd name="T20" fmla="*/ 43 w 263"/>
                <a:gd name="T21" fmla="*/ 348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3" h="354">
                  <a:moveTo>
                    <a:pt x="43" y="348"/>
                  </a:moveTo>
                  <a:lnTo>
                    <a:pt x="43" y="348"/>
                  </a:lnTo>
                  <a:cubicBezTo>
                    <a:pt x="250" y="198"/>
                    <a:pt x="250" y="198"/>
                    <a:pt x="250" y="198"/>
                  </a:cubicBezTo>
                  <a:cubicBezTo>
                    <a:pt x="259" y="192"/>
                    <a:pt x="262" y="186"/>
                    <a:pt x="262" y="178"/>
                  </a:cubicBezTo>
                  <a:cubicBezTo>
                    <a:pt x="262" y="169"/>
                    <a:pt x="259" y="161"/>
                    <a:pt x="250" y="155"/>
                  </a:cubicBezTo>
                  <a:cubicBezTo>
                    <a:pt x="43" y="5"/>
                    <a:pt x="43" y="5"/>
                    <a:pt x="43" y="5"/>
                  </a:cubicBezTo>
                  <a:cubicBezTo>
                    <a:pt x="35" y="0"/>
                    <a:pt x="23" y="0"/>
                    <a:pt x="14" y="5"/>
                  </a:cubicBezTo>
                  <a:cubicBezTo>
                    <a:pt x="5" y="8"/>
                    <a:pt x="0" y="16"/>
                    <a:pt x="0" y="28"/>
                  </a:cubicBezTo>
                  <a:cubicBezTo>
                    <a:pt x="0" y="324"/>
                    <a:pt x="0" y="324"/>
                    <a:pt x="0" y="324"/>
                  </a:cubicBezTo>
                  <a:cubicBezTo>
                    <a:pt x="0" y="336"/>
                    <a:pt x="5" y="344"/>
                    <a:pt x="14" y="350"/>
                  </a:cubicBezTo>
                  <a:cubicBezTo>
                    <a:pt x="23" y="353"/>
                    <a:pt x="35" y="353"/>
                    <a:pt x="43" y="348"/>
                  </a:cubicBezTo>
                </a:path>
              </a:pathLst>
            </a:custGeom>
            <a:grpFill/>
            <a:ln>
              <a:noFill/>
            </a:ln>
            <a:effectLst/>
          </p:spPr>
          <p:txBody>
            <a:bodyPr wrap="none" anchor="ctr"/>
            <a:lstStyle/>
            <a:p>
              <a:pPr defTabSz="2437851">
                <a:defRPr/>
              </a:pPr>
              <a:endParaRPr lang="en-US" sz="1333" dirty="0">
                <a:latin typeface="Calibri Light"/>
              </a:endParaRPr>
            </a:p>
          </p:txBody>
        </p:sp>
      </p:grpSp>
      <p:grpSp>
        <p:nvGrpSpPr>
          <p:cNvPr id="15" name="Group 14">
            <a:extLst>
              <a:ext uri="{FF2B5EF4-FFF2-40B4-BE49-F238E27FC236}">
                <a16:creationId xmlns:a16="http://schemas.microsoft.com/office/drawing/2014/main" id="{C1DAF19F-039C-4A6A-8445-ECE01BAEBA72}"/>
              </a:ext>
            </a:extLst>
          </p:cNvPr>
          <p:cNvGrpSpPr/>
          <p:nvPr/>
        </p:nvGrpSpPr>
        <p:grpSpPr>
          <a:xfrm>
            <a:off x="6110476" y="3520086"/>
            <a:ext cx="1618553" cy="404892"/>
            <a:chOff x="12168868" y="6924280"/>
            <a:chExt cx="2471894" cy="618360"/>
          </a:xfrm>
          <a:solidFill>
            <a:schemeClr val="accent4"/>
          </a:solidFill>
        </p:grpSpPr>
        <p:sp>
          <p:nvSpPr>
            <p:cNvPr id="16" name="Rectangle 15">
              <a:extLst>
                <a:ext uri="{FF2B5EF4-FFF2-40B4-BE49-F238E27FC236}">
                  <a16:creationId xmlns:a16="http://schemas.microsoft.com/office/drawing/2014/main" id="{1E9E0757-7223-4AF0-A0A6-9408B3F4838D}"/>
                </a:ext>
              </a:extLst>
            </p:cNvPr>
            <p:cNvSpPr/>
            <p:nvPr/>
          </p:nvSpPr>
          <p:spPr>
            <a:xfrm>
              <a:off x="12168868" y="7220769"/>
              <a:ext cx="2471894" cy="3218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292559" tIns="146280" rIns="292559" bIns="146280" anchor="ctr"/>
            <a:lstStyle/>
            <a:p>
              <a:pPr algn="ctr" defTabSz="2437851">
                <a:defRPr/>
              </a:pPr>
              <a:endParaRPr lang="bg-BG" sz="1333" dirty="0">
                <a:latin typeface="Calibri Light"/>
              </a:endParaRPr>
            </a:p>
          </p:txBody>
        </p:sp>
        <p:sp>
          <p:nvSpPr>
            <p:cNvPr id="17" name="Freeform 734">
              <a:extLst>
                <a:ext uri="{FF2B5EF4-FFF2-40B4-BE49-F238E27FC236}">
                  <a16:creationId xmlns:a16="http://schemas.microsoft.com/office/drawing/2014/main" id="{F31E475E-BBF3-4AA9-9ABB-748AC9533E53}"/>
                </a:ext>
              </a:extLst>
            </p:cNvPr>
            <p:cNvSpPr>
              <a:spLocks noChangeArrowheads="1"/>
            </p:cNvSpPr>
            <p:nvPr/>
          </p:nvSpPr>
          <p:spPr bwMode="auto">
            <a:xfrm rot="16200000">
              <a:off x="13261997" y="6866312"/>
              <a:ext cx="342077" cy="458013"/>
            </a:xfrm>
            <a:custGeom>
              <a:avLst/>
              <a:gdLst>
                <a:gd name="T0" fmla="*/ 43 w 263"/>
                <a:gd name="T1" fmla="*/ 348 h 354"/>
                <a:gd name="T2" fmla="*/ 43 w 263"/>
                <a:gd name="T3" fmla="*/ 348 h 354"/>
                <a:gd name="T4" fmla="*/ 250 w 263"/>
                <a:gd name="T5" fmla="*/ 198 h 354"/>
                <a:gd name="T6" fmla="*/ 262 w 263"/>
                <a:gd name="T7" fmla="*/ 178 h 354"/>
                <a:gd name="T8" fmla="*/ 250 w 263"/>
                <a:gd name="T9" fmla="*/ 155 h 354"/>
                <a:gd name="T10" fmla="*/ 43 w 263"/>
                <a:gd name="T11" fmla="*/ 5 h 354"/>
                <a:gd name="T12" fmla="*/ 14 w 263"/>
                <a:gd name="T13" fmla="*/ 5 h 354"/>
                <a:gd name="T14" fmla="*/ 0 w 263"/>
                <a:gd name="T15" fmla="*/ 28 h 354"/>
                <a:gd name="T16" fmla="*/ 0 w 263"/>
                <a:gd name="T17" fmla="*/ 324 h 354"/>
                <a:gd name="T18" fmla="*/ 14 w 263"/>
                <a:gd name="T19" fmla="*/ 350 h 354"/>
                <a:gd name="T20" fmla="*/ 43 w 263"/>
                <a:gd name="T21" fmla="*/ 348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3" h="354">
                  <a:moveTo>
                    <a:pt x="43" y="348"/>
                  </a:moveTo>
                  <a:lnTo>
                    <a:pt x="43" y="348"/>
                  </a:lnTo>
                  <a:cubicBezTo>
                    <a:pt x="250" y="198"/>
                    <a:pt x="250" y="198"/>
                    <a:pt x="250" y="198"/>
                  </a:cubicBezTo>
                  <a:cubicBezTo>
                    <a:pt x="259" y="192"/>
                    <a:pt x="262" y="186"/>
                    <a:pt x="262" y="178"/>
                  </a:cubicBezTo>
                  <a:cubicBezTo>
                    <a:pt x="262" y="169"/>
                    <a:pt x="259" y="161"/>
                    <a:pt x="250" y="155"/>
                  </a:cubicBezTo>
                  <a:cubicBezTo>
                    <a:pt x="43" y="5"/>
                    <a:pt x="43" y="5"/>
                    <a:pt x="43" y="5"/>
                  </a:cubicBezTo>
                  <a:cubicBezTo>
                    <a:pt x="35" y="0"/>
                    <a:pt x="23" y="0"/>
                    <a:pt x="14" y="5"/>
                  </a:cubicBezTo>
                  <a:cubicBezTo>
                    <a:pt x="5" y="8"/>
                    <a:pt x="0" y="16"/>
                    <a:pt x="0" y="28"/>
                  </a:cubicBezTo>
                  <a:cubicBezTo>
                    <a:pt x="0" y="324"/>
                    <a:pt x="0" y="324"/>
                    <a:pt x="0" y="324"/>
                  </a:cubicBezTo>
                  <a:cubicBezTo>
                    <a:pt x="0" y="336"/>
                    <a:pt x="5" y="344"/>
                    <a:pt x="14" y="350"/>
                  </a:cubicBezTo>
                  <a:cubicBezTo>
                    <a:pt x="23" y="353"/>
                    <a:pt x="35" y="353"/>
                    <a:pt x="43" y="348"/>
                  </a:cubicBezTo>
                </a:path>
              </a:pathLst>
            </a:custGeom>
            <a:grpFill/>
            <a:ln>
              <a:noFill/>
            </a:ln>
            <a:effectLst/>
          </p:spPr>
          <p:txBody>
            <a:bodyPr wrap="none" anchor="ctr"/>
            <a:lstStyle/>
            <a:p>
              <a:pPr defTabSz="2437851">
                <a:defRPr/>
              </a:pPr>
              <a:endParaRPr lang="en-US" sz="1333" dirty="0">
                <a:latin typeface="Calibri Light"/>
              </a:endParaRPr>
            </a:p>
          </p:txBody>
        </p:sp>
      </p:grpSp>
      <p:grpSp>
        <p:nvGrpSpPr>
          <p:cNvPr id="18" name="Group 17">
            <a:extLst>
              <a:ext uri="{FF2B5EF4-FFF2-40B4-BE49-F238E27FC236}">
                <a16:creationId xmlns:a16="http://schemas.microsoft.com/office/drawing/2014/main" id="{7EF07A4D-EEF0-4C92-9703-396608C9A1DA}"/>
              </a:ext>
            </a:extLst>
          </p:cNvPr>
          <p:cNvGrpSpPr>
            <a:grpSpLocks/>
          </p:cNvGrpSpPr>
          <p:nvPr/>
        </p:nvGrpSpPr>
        <p:grpSpPr bwMode="auto">
          <a:xfrm>
            <a:off x="2815957" y="3529700"/>
            <a:ext cx="1618452" cy="394997"/>
            <a:chOff x="7137321" y="6939512"/>
            <a:chExt cx="2471894" cy="603133"/>
          </a:xfrm>
        </p:grpSpPr>
        <p:sp>
          <p:nvSpPr>
            <p:cNvPr id="19" name="Rectangle 18">
              <a:extLst>
                <a:ext uri="{FF2B5EF4-FFF2-40B4-BE49-F238E27FC236}">
                  <a16:creationId xmlns:a16="http://schemas.microsoft.com/office/drawing/2014/main" id="{58800A8D-7093-4618-AB88-43C037979F7C}"/>
                </a:ext>
              </a:extLst>
            </p:cNvPr>
            <p:cNvSpPr/>
            <p:nvPr/>
          </p:nvSpPr>
          <p:spPr>
            <a:xfrm>
              <a:off x="7137321" y="7220445"/>
              <a:ext cx="2471894" cy="32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92559" tIns="146280" rIns="292559" bIns="146280" anchor="ctr"/>
            <a:lstStyle/>
            <a:p>
              <a:pPr algn="ctr" defTabSz="2437851">
                <a:defRPr/>
              </a:pPr>
              <a:endParaRPr lang="bg-BG" sz="1333" dirty="0">
                <a:latin typeface="Calibri Light"/>
              </a:endParaRPr>
            </a:p>
          </p:txBody>
        </p:sp>
        <p:sp>
          <p:nvSpPr>
            <p:cNvPr id="20" name="Freeform 734">
              <a:extLst>
                <a:ext uri="{FF2B5EF4-FFF2-40B4-BE49-F238E27FC236}">
                  <a16:creationId xmlns:a16="http://schemas.microsoft.com/office/drawing/2014/main" id="{870A6A5D-E16E-493C-8A2E-45DF5712B6F6}"/>
                </a:ext>
              </a:extLst>
            </p:cNvPr>
            <p:cNvSpPr>
              <a:spLocks noChangeArrowheads="1"/>
            </p:cNvSpPr>
            <p:nvPr/>
          </p:nvSpPr>
          <p:spPr bwMode="auto">
            <a:xfrm rot="-5400000">
              <a:off x="8182104" y="6881544"/>
              <a:ext cx="342077" cy="458013"/>
            </a:xfrm>
            <a:custGeom>
              <a:avLst/>
              <a:gdLst>
                <a:gd name="T0" fmla="*/ 55929 w 263"/>
                <a:gd name="T1" fmla="*/ 450250 h 354"/>
                <a:gd name="T2" fmla="*/ 55929 w 263"/>
                <a:gd name="T3" fmla="*/ 450250 h 354"/>
                <a:gd name="T4" fmla="*/ 325168 w 263"/>
                <a:gd name="T5" fmla="*/ 256177 h 354"/>
                <a:gd name="T6" fmla="*/ 340776 w 263"/>
                <a:gd name="T7" fmla="*/ 230300 h 354"/>
                <a:gd name="T8" fmla="*/ 325168 w 263"/>
                <a:gd name="T9" fmla="*/ 200542 h 354"/>
                <a:gd name="T10" fmla="*/ 55929 w 263"/>
                <a:gd name="T11" fmla="*/ 6469 h 354"/>
                <a:gd name="T12" fmla="*/ 18209 w 263"/>
                <a:gd name="T13" fmla="*/ 6469 h 354"/>
                <a:gd name="T14" fmla="*/ 0 w 263"/>
                <a:gd name="T15" fmla="*/ 36227 h 354"/>
                <a:gd name="T16" fmla="*/ 0 w 263"/>
                <a:gd name="T17" fmla="*/ 419198 h 354"/>
                <a:gd name="T18" fmla="*/ 18209 w 263"/>
                <a:gd name="T19" fmla="*/ 452838 h 354"/>
                <a:gd name="T20" fmla="*/ 55929 w 263"/>
                <a:gd name="T21" fmla="*/ 450250 h 3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3" h="354">
                  <a:moveTo>
                    <a:pt x="43" y="348"/>
                  </a:moveTo>
                  <a:lnTo>
                    <a:pt x="43" y="348"/>
                  </a:lnTo>
                  <a:cubicBezTo>
                    <a:pt x="250" y="198"/>
                    <a:pt x="250" y="198"/>
                    <a:pt x="250" y="198"/>
                  </a:cubicBezTo>
                  <a:cubicBezTo>
                    <a:pt x="259" y="192"/>
                    <a:pt x="262" y="186"/>
                    <a:pt x="262" y="178"/>
                  </a:cubicBezTo>
                  <a:cubicBezTo>
                    <a:pt x="262" y="169"/>
                    <a:pt x="259" y="161"/>
                    <a:pt x="250" y="155"/>
                  </a:cubicBezTo>
                  <a:cubicBezTo>
                    <a:pt x="43" y="5"/>
                    <a:pt x="43" y="5"/>
                    <a:pt x="43" y="5"/>
                  </a:cubicBezTo>
                  <a:cubicBezTo>
                    <a:pt x="35" y="0"/>
                    <a:pt x="23" y="0"/>
                    <a:pt x="14" y="5"/>
                  </a:cubicBezTo>
                  <a:cubicBezTo>
                    <a:pt x="5" y="8"/>
                    <a:pt x="0" y="16"/>
                    <a:pt x="0" y="28"/>
                  </a:cubicBezTo>
                  <a:cubicBezTo>
                    <a:pt x="0" y="324"/>
                    <a:pt x="0" y="324"/>
                    <a:pt x="0" y="324"/>
                  </a:cubicBezTo>
                  <a:cubicBezTo>
                    <a:pt x="0" y="336"/>
                    <a:pt x="5" y="344"/>
                    <a:pt x="14" y="350"/>
                  </a:cubicBezTo>
                  <a:cubicBezTo>
                    <a:pt x="23" y="353"/>
                    <a:pt x="35" y="353"/>
                    <a:pt x="43" y="348"/>
                  </a:cubicBezTo>
                </a:path>
              </a:pathLst>
            </a:custGeom>
            <a:solidFill>
              <a:schemeClr val="accent2"/>
            </a:solidFill>
            <a:ln w="9525">
              <a:noFill/>
              <a:round/>
              <a:headEnd/>
              <a:tailEnd/>
            </a:ln>
          </p:spPr>
          <p:txBody>
            <a:bodyPr wrap="none" anchor="ctr"/>
            <a:lstStyle/>
            <a:p>
              <a:endParaRPr lang="en-US" sz="1333"/>
            </a:p>
          </p:txBody>
        </p:sp>
      </p:grpSp>
      <p:sp>
        <p:nvSpPr>
          <p:cNvPr id="27" name="TextBox 26">
            <a:extLst>
              <a:ext uri="{FF2B5EF4-FFF2-40B4-BE49-F238E27FC236}">
                <a16:creationId xmlns:a16="http://schemas.microsoft.com/office/drawing/2014/main" id="{BA19FAAE-57EE-4E65-ADA3-012CBB20FD23}"/>
              </a:ext>
            </a:extLst>
          </p:cNvPr>
          <p:cNvSpPr txBox="1"/>
          <p:nvPr/>
        </p:nvSpPr>
        <p:spPr>
          <a:xfrm>
            <a:off x="3914590" y="4820323"/>
            <a:ext cx="2787424" cy="697563"/>
          </a:xfrm>
          <a:prstGeom prst="rect">
            <a:avLst/>
          </a:prstGeom>
          <a:noFill/>
        </p:spPr>
        <p:txBody>
          <a:bodyPr wrap="square" lIns="0" tIns="0" rIns="0" bIns="0" rtlCol="0">
            <a:spAutoFit/>
          </a:bodyPr>
          <a:lstStyle/>
          <a:p>
            <a:pPr algn="ctr"/>
            <a:r>
              <a:rPr lang="en-US" sz="1867" b="1" dirty="0">
                <a:solidFill>
                  <a:srgbClr val="7030A0"/>
                </a:solidFill>
              </a:rPr>
              <a:t>Exploratory Data Analysis</a:t>
            </a:r>
            <a:br>
              <a:rPr lang="en-US" sz="1333" b="1" dirty="0">
                <a:solidFill>
                  <a:schemeClr val="accent2"/>
                </a:solidFill>
              </a:rPr>
            </a:br>
            <a:r>
              <a:rPr lang="en-US" sz="1333" b="1" dirty="0">
                <a:solidFill>
                  <a:schemeClr val="bg2">
                    <a:lumMod val="50000"/>
                  </a:schemeClr>
                </a:solidFill>
              </a:rPr>
              <a:t>Explore the data for features and revelations</a:t>
            </a:r>
          </a:p>
        </p:txBody>
      </p:sp>
      <p:sp>
        <p:nvSpPr>
          <p:cNvPr id="28" name="TextBox 27">
            <a:extLst>
              <a:ext uri="{FF2B5EF4-FFF2-40B4-BE49-F238E27FC236}">
                <a16:creationId xmlns:a16="http://schemas.microsoft.com/office/drawing/2014/main" id="{D030589F-82CD-4439-BD49-45FC7BBE971A}"/>
              </a:ext>
            </a:extLst>
          </p:cNvPr>
          <p:cNvSpPr txBox="1"/>
          <p:nvPr/>
        </p:nvSpPr>
        <p:spPr>
          <a:xfrm>
            <a:off x="6948235" y="4845736"/>
            <a:ext cx="3765777" cy="902683"/>
          </a:xfrm>
          <a:prstGeom prst="rect">
            <a:avLst/>
          </a:prstGeom>
          <a:noFill/>
        </p:spPr>
        <p:txBody>
          <a:bodyPr wrap="square" lIns="0" tIns="0" rIns="0" bIns="0" rtlCol="0">
            <a:spAutoFit/>
          </a:bodyPr>
          <a:lstStyle/>
          <a:p>
            <a:pPr algn="ctr"/>
            <a:r>
              <a:rPr lang="en-US" sz="1867" b="1" dirty="0">
                <a:solidFill>
                  <a:schemeClr val="accent5"/>
                </a:solidFill>
              </a:rPr>
              <a:t>Validate the model</a:t>
            </a:r>
            <a:br>
              <a:rPr lang="en-US" sz="1333" b="1" dirty="0">
                <a:solidFill>
                  <a:schemeClr val="accent2"/>
                </a:solidFill>
              </a:rPr>
            </a:br>
            <a:r>
              <a:rPr lang="en-US" sz="1333" b="1" dirty="0">
                <a:solidFill>
                  <a:schemeClr val="bg2">
                    <a:lumMod val="50000"/>
                  </a:schemeClr>
                </a:solidFill>
              </a:rPr>
              <a:t>Validate the models and their preliminary findings.</a:t>
            </a:r>
          </a:p>
          <a:p>
            <a:pPr algn="ctr"/>
            <a:r>
              <a:rPr lang="en-US" sz="1333" b="1" dirty="0">
                <a:solidFill>
                  <a:schemeClr val="bg2">
                    <a:lumMod val="50000"/>
                  </a:schemeClr>
                </a:solidFill>
              </a:rPr>
              <a:t>May apply further feature engineering to refine the models.</a:t>
            </a:r>
          </a:p>
        </p:txBody>
      </p:sp>
      <p:sp>
        <p:nvSpPr>
          <p:cNvPr id="29" name="TextBox 28">
            <a:extLst>
              <a:ext uri="{FF2B5EF4-FFF2-40B4-BE49-F238E27FC236}">
                <a16:creationId xmlns:a16="http://schemas.microsoft.com/office/drawing/2014/main" id="{6861AD4D-2395-4B9D-ABE7-930A51FBDB36}"/>
              </a:ext>
            </a:extLst>
          </p:cNvPr>
          <p:cNvSpPr txBox="1"/>
          <p:nvPr/>
        </p:nvSpPr>
        <p:spPr>
          <a:xfrm>
            <a:off x="2184279" y="2787842"/>
            <a:ext cx="2787424" cy="492443"/>
          </a:xfrm>
          <a:prstGeom prst="rect">
            <a:avLst/>
          </a:prstGeom>
          <a:noFill/>
        </p:spPr>
        <p:txBody>
          <a:bodyPr wrap="square" lIns="0" tIns="0" rIns="0" bIns="0" rtlCol="0">
            <a:spAutoFit/>
          </a:bodyPr>
          <a:lstStyle/>
          <a:p>
            <a:pPr algn="ctr"/>
            <a:r>
              <a:rPr lang="en-US" sz="1867" b="1" dirty="0">
                <a:solidFill>
                  <a:schemeClr val="accent2"/>
                </a:solidFill>
              </a:rPr>
              <a:t>Prepare the data</a:t>
            </a:r>
            <a:br>
              <a:rPr lang="en-US" sz="1333" b="1" dirty="0">
                <a:solidFill>
                  <a:schemeClr val="accent2"/>
                </a:solidFill>
              </a:rPr>
            </a:br>
            <a:r>
              <a:rPr lang="en-US" sz="1333" b="1" dirty="0">
                <a:solidFill>
                  <a:schemeClr val="bg1"/>
                </a:solidFill>
              </a:rPr>
              <a:t>Locate, obtain and clean the data</a:t>
            </a:r>
            <a:r>
              <a:rPr lang="en-US" sz="1333" b="1" dirty="0">
                <a:solidFill>
                  <a:schemeClr val="bg2">
                    <a:lumMod val="50000"/>
                  </a:schemeClr>
                </a:solidFill>
              </a:rPr>
              <a:t>.</a:t>
            </a:r>
          </a:p>
        </p:txBody>
      </p:sp>
      <p:sp>
        <p:nvSpPr>
          <p:cNvPr id="30" name="TextBox 29">
            <a:extLst>
              <a:ext uri="{FF2B5EF4-FFF2-40B4-BE49-F238E27FC236}">
                <a16:creationId xmlns:a16="http://schemas.microsoft.com/office/drawing/2014/main" id="{934D59C1-6A48-45BE-8192-83385D74BA02}"/>
              </a:ext>
            </a:extLst>
          </p:cNvPr>
          <p:cNvSpPr txBox="1"/>
          <p:nvPr/>
        </p:nvSpPr>
        <p:spPr>
          <a:xfrm>
            <a:off x="5526040" y="2732674"/>
            <a:ext cx="2787424" cy="697563"/>
          </a:xfrm>
          <a:prstGeom prst="rect">
            <a:avLst/>
          </a:prstGeom>
          <a:noFill/>
        </p:spPr>
        <p:txBody>
          <a:bodyPr wrap="square" lIns="0" tIns="0" rIns="0" bIns="0" rtlCol="0">
            <a:spAutoFit/>
          </a:bodyPr>
          <a:lstStyle/>
          <a:p>
            <a:pPr algn="ctr"/>
            <a:r>
              <a:rPr lang="en-US" sz="1867" b="1" dirty="0">
                <a:solidFill>
                  <a:srgbClr val="FFC000"/>
                </a:solidFill>
              </a:rPr>
              <a:t>Model the data</a:t>
            </a:r>
            <a:br>
              <a:rPr lang="en-US" sz="1333" b="1" dirty="0">
                <a:solidFill>
                  <a:schemeClr val="accent2"/>
                </a:solidFill>
              </a:rPr>
            </a:br>
            <a:r>
              <a:rPr lang="en-US" sz="1333" b="1" dirty="0">
                <a:solidFill>
                  <a:schemeClr val="bg1"/>
                </a:solidFill>
              </a:rPr>
              <a:t>Apply machine learning algorithms to the data to reveal preliminary features</a:t>
            </a:r>
          </a:p>
        </p:txBody>
      </p:sp>
      <p:sp>
        <p:nvSpPr>
          <p:cNvPr id="31" name="TextBox 30">
            <a:extLst>
              <a:ext uri="{FF2B5EF4-FFF2-40B4-BE49-F238E27FC236}">
                <a16:creationId xmlns:a16="http://schemas.microsoft.com/office/drawing/2014/main" id="{D0109B29-F128-4438-8B01-7EEE4939B410}"/>
              </a:ext>
            </a:extLst>
          </p:cNvPr>
          <p:cNvSpPr txBox="1"/>
          <p:nvPr/>
        </p:nvSpPr>
        <p:spPr>
          <a:xfrm>
            <a:off x="8873822" y="2731060"/>
            <a:ext cx="2787424" cy="697563"/>
          </a:xfrm>
          <a:prstGeom prst="rect">
            <a:avLst/>
          </a:prstGeom>
          <a:noFill/>
        </p:spPr>
        <p:txBody>
          <a:bodyPr wrap="square" lIns="0" tIns="0" rIns="0" bIns="0" rtlCol="0">
            <a:spAutoFit/>
          </a:bodyPr>
          <a:lstStyle/>
          <a:p>
            <a:pPr algn="ctr"/>
            <a:r>
              <a:rPr lang="en-US" sz="1867" b="1" dirty="0">
                <a:solidFill>
                  <a:schemeClr val="accent6"/>
                </a:solidFill>
              </a:rPr>
              <a:t>Draw conclusions</a:t>
            </a:r>
            <a:br>
              <a:rPr lang="en-US" sz="1333" b="1" dirty="0">
                <a:solidFill>
                  <a:schemeClr val="accent2"/>
                </a:solidFill>
              </a:rPr>
            </a:br>
            <a:r>
              <a:rPr lang="en-US" sz="1333" b="1" dirty="0">
                <a:solidFill>
                  <a:schemeClr val="bg1"/>
                </a:solidFill>
              </a:rPr>
              <a:t>Find the answers needed and plan for implementation or future explorations</a:t>
            </a:r>
          </a:p>
        </p:txBody>
      </p:sp>
      <p:sp>
        <p:nvSpPr>
          <p:cNvPr id="32" name="TextBox 31">
            <a:extLst>
              <a:ext uri="{FF2B5EF4-FFF2-40B4-BE49-F238E27FC236}">
                <a16:creationId xmlns:a16="http://schemas.microsoft.com/office/drawing/2014/main" id="{869313E9-9803-4FFA-94F5-109BF2DB45E6}"/>
              </a:ext>
            </a:extLst>
          </p:cNvPr>
          <p:cNvSpPr txBox="1"/>
          <p:nvPr/>
        </p:nvSpPr>
        <p:spPr>
          <a:xfrm>
            <a:off x="583914" y="4823499"/>
            <a:ext cx="2787424" cy="902683"/>
          </a:xfrm>
          <a:prstGeom prst="rect">
            <a:avLst/>
          </a:prstGeom>
          <a:noFill/>
        </p:spPr>
        <p:txBody>
          <a:bodyPr wrap="square" lIns="0" tIns="0" rIns="0" bIns="0" rtlCol="0">
            <a:spAutoFit/>
          </a:bodyPr>
          <a:lstStyle/>
          <a:p>
            <a:pPr algn="ctr"/>
            <a:r>
              <a:rPr lang="en-US" sz="1867" b="1" dirty="0">
                <a:solidFill>
                  <a:schemeClr val="accent1"/>
                </a:solidFill>
              </a:rPr>
              <a:t>Business &amp; data questions</a:t>
            </a:r>
            <a:br>
              <a:rPr lang="en-US" sz="1333" b="1" dirty="0">
                <a:solidFill>
                  <a:schemeClr val="accent2"/>
                </a:solidFill>
              </a:rPr>
            </a:br>
            <a:r>
              <a:rPr lang="en-US" sz="1333" b="1" dirty="0">
                <a:solidFill>
                  <a:schemeClr val="bg2">
                    <a:lumMod val="50000"/>
                  </a:schemeClr>
                </a:solidFill>
              </a:rPr>
              <a:t>What we want to know for the business and what can be asked with the available data</a:t>
            </a:r>
          </a:p>
        </p:txBody>
      </p:sp>
      <p:pic>
        <p:nvPicPr>
          <p:cNvPr id="34" name="Graphic 33" descr="Mop and bucket">
            <a:extLst>
              <a:ext uri="{FF2B5EF4-FFF2-40B4-BE49-F238E27FC236}">
                <a16:creationId xmlns:a16="http://schemas.microsoft.com/office/drawing/2014/main" id="{44FC74ED-3435-42D8-BD67-BD3D17F40AE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81898" y="2037799"/>
            <a:ext cx="693261" cy="693261"/>
          </a:xfrm>
          <a:prstGeom prst="rect">
            <a:avLst/>
          </a:prstGeom>
        </p:spPr>
      </p:pic>
      <p:pic>
        <p:nvPicPr>
          <p:cNvPr id="36" name="Graphic 35" descr="Questions">
            <a:extLst>
              <a:ext uri="{FF2B5EF4-FFF2-40B4-BE49-F238E27FC236}">
                <a16:creationId xmlns:a16="http://schemas.microsoft.com/office/drawing/2014/main" id="{A00ACC52-A022-47E9-857D-73225206520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06045" y="4191177"/>
            <a:ext cx="566465" cy="566465"/>
          </a:xfrm>
          <a:prstGeom prst="rect">
            <a:avLst/>
          </a:prstGeom>
        </p:spPr>
      </p:pic>
      <p:pic>
        <p:nvPicPr>
          <p:cNvPr id="38" name="Graphic 37" descr="Puzzle">
            <a:extLst>
              <a:ext uri="{FF2B5EF4-FFF2-40B4-BE49-F238E27FC236}">
                <a16:creationId xmlns:a16="http://schemas.microsoft.com/office/drawing/2014/main" id="{37E05E11-8BBC-48EA-B8A0-65D412552A7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021312" y="2199776"/>
            <a:ext cx="492443" cy="492443"/>
          </a:xfrm>
          <a:prstGeom prst="rect">
            <a:avLst/>
          </a:prstGeom>
        </p:spPr>
      </p:pic>
      <p:pic>
        <p:nvPicPr>
          <p:cNvPr id="40" name="Graphic 39" descr="Treasure Map">
            <a:extLst>
              <a:ext uri="{FF2B5EF4-FFF2-40B4-BE49-F238E27FC236}">
                <a16:creationId xmlns:a16="http://schemas.microsoft.com/office/drawing/2014/main" id="{8ECEAA4F-88D6-47AD-9B42-216CBE6A588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965682" y="4191177"/>
            <a:ext cx="614112" cy="614112"/>
          </a:xfrm>
          <a:prstGeom prst="rect">
            <a:avLst/>
          </a:prstGeom>
        </p:spPr>
      </p:pic>
      <p:pic>
        <p:nvPicPr>
          <p:cNvPr id="42" name="Graphic 41" descr="Drawing Figure">
            <a:extLst>
              <a:ext uri="{FF2B5EF4-FFF2-40B4-BE49-F238E27FC236}">
                <a16:creationId xmlns:a16="http://schemas.microsoft.com/office/drawing/2014/main" id="{FB4191BF-172C-4625-9536-7BAEB6A4FD4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702014" y="2150382"/>
            <a:ext cx="492443" cy="492443"/>
          </a:xfrm>
          <a:prstGeom prst="rect">
            <a:avLst/>
          </a:prstGeom>
        </p:spPr>
      </p:pic>
      <p:pic>
        <p:nvPicPr>
          <p:cNvPr id="44" name="Graphic 43" descr="Clipboard Mixed">
            <a:extLst>
              <a:ext uri="{FF2B5EF4-FFF2-40B4-BE49-F238E27FC236}">
                <a16:creationId xmlns:a16="http://schemas.microsoft.com/office/drawing/2014/main" id="{A6B9D503-7CDE-4E74-B6E4-51F1D9757D2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344480" y="4167353"/>
            <a:ext cx="614112" cy="614112"/>
          </a:xfrm>
          <a:prstGeom prst="rect">
            <a:avLst/>
          </a:prstGeom>
        </p:spPr>
      </p:pic>
      <p:sp>
        <p:nvSpPr>
          <p:cNvPr id="45" name="Rectangle: Rounded Corners 44">
            <a:extLst>
              <a:ext uri="{FF2B5EF4-FFF2-40B4-BE49-F238E27FC236}">
                <a16:creationId xmlns:a16="http://schemas.microsoft.com/office/drawing/2014/main" id="{34256FB0-0AD9-424E-AEB3-72361BC67F0B}"/>
              </a:ext>
            </a:extLst>
          </p:cNvPr>
          <p:cNvSpPr/>
          <p:nvPr/>
        </p:nvSpPr>
        <p:spPr>
          <a:xfrm>
            <a:off x="-115613" y="207523"/>
            <a:ext cx="3478240" cy="800100"/>
          </a:xfrm>
          <a:prstGeom prst="roundRect">
            <a:avLst>
              <a:gd name="adj" fmla="val 8782"/>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sp>
        <p:nvSpPr>
          <p:cNvPr id="2" name="Text Placeholder 3">
            <a:extLst>
              <a:ext uri="{FF2B5EF4-FFF2-40B4-BE49-F238E27FC236}">
                <a16:creationId xmlns:a16="http://schemas.microsoft.com/office/drawing/2014/main" id="{7970DAF2-BBA4-42FB-BC6D-F8F5802C54C4}"/>
              </a:ext>
            </a:extLst>
          </p:cNvPr>
          <p:cNvSpPr txBox="1">
            <a:spLocks/>
          </p:cNvSpPr>
          <p:nvPr/>
        </p:nvSpPr>
        <p:spPr>
          <a:xfrm>
            <a:off x="730516" y="357573"/>
            <a:ext cx="2975554" cy="4893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bg1"/>
                </a:solidFill>
              </a:rPr>
              <a:t>Data approach</a:t>
            </a:r>
          </a:p>
        </p:txBody>
      </p:sp>
      <p:pic>
        <p:nvPicPr>
          <p:cNvPr id="47" name="Graphic 46" descr="Workflow">
            <a:extLst>
              <a:ext uri="{FF2B5EF4-FFF2-40B4-BE49-F238E27FC236}">
                <a16:creationId xmlns:a16="http://schemas.microsoft.com/office/drawing/2014/main" id="{AE93D8CA-E95F-49F0-AEAE-0AFCFE0786E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26714" y="145032"/>
            <a:ext cx="914400" cy="914400"/>
          </a:xfrm>
          <a:prstGeom prst="rect">
            <a:avLst/>
          </a:prstGeom>
        </p:spPr>
      </p:pic>
    </p:spTree>
    <p:extLst>
      <p:ext uri="{BB962C8B-B14F-4D97-AF65-F5344CB8AC3E}">
        <p14:creationId xmlns:p14="http://schemas.microsoft.com/office/powerpoint/2010/main" val="294905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wipe(down)">
                                      <p:cBhvr>
                                        <p:cTn id="13" dur="500"/>
                                        <p:tgtEl>
                                          <p:spTgt spid="4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childTnLst>
                          </p:cTn>
                        </p:par>
                        <p:par>
                          <p:cTn id="17" fill="hold">
                            <p:stCondLst>
                              <p:cond delay="1000"/>
                            </p:stCondLst>
                            <p:childTnLst>
                              <p:par>
                                <p:cTn id="18" presetID="53"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Effect transition="in" filter="fade">
                                      <p:cBhvr>
                                        <p:cTn id="22" dur="500"/>
                                        <p:tgtEl>
                                          <p:spTgt spid="3"/>
                                        </p:tgtEl>
                                      </p:cBhvr>
                                    </p:animEffect>
                                  </p:childTnLst>
                                </p:cTn>
                              </p:par>
                              <p:par>
                                <p:cTn id="23" presetID="53" presetClass="entr" presetSubtype="16"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anim calcmode="lin" valueType="num">
                                      <p:cBhvr>
                                        <p:cTn id="25" dur="500" fill="hold"/>
                                        <p:tgtEl>
                                          <p:spTgt spid="36"/>
                                        </p:tgtEl>
                                        <p:attrNameLst>
                                          <p:attrName>ppt_w</p:attrName>
                                        </p:attrNameLst>
                                      </p:cBhvr>
                                      <p:tavLst>
                                        <p:tav tm="0">
                                          <p:val>
                                            <p:fltVal val="0"/>
                                          </p:val>
                                        </p:tav>
                                        <p:tav tm="100000">
                                          <p:val>
                                            <p:strVal val="#ppt_w"/>
                                          </p:val>
                                        </p:tav>
                                      </p:tavLst>
                                    </p:anim>
                                    <p:anim calcmode="lin" valueType="num">
                                      <p:cBhvr>
                                        <p:cTn id="26" dur="500" fill="hold"/>
                                        <p:tgtEl>
                                          <p:spTgt spid="36"/>
                                        </p:tgtEl>
                                        <p:attrNameLst>
                                          <p:attrName>ppt_h</p:attrName>
                                        </p:attrNameLst>
                                      </p:cBhvr>
                                      <p:tavLst>
                                        <p:tav tm="0">
                                          <p:val>
                                            <p:fltVal val="0"/>
                                          </p:val>
                                        </p:tav>
                                        <p:tav tm="100000">
                                          <p:val>
                                            <p:strVal val="#ppt_h"/>
                                          </p:val>
                                        </p:tav>
                                      </p:tavLst>
                                    </p:anim>
                                    <p:animEffect transition="in" filter="fade">
                                      <p:cBhvr>
                                        <p:cTn id="27" dur="500"/>
                                        <p:tgtEl>
                                          <p:spTgt spid="36"/>
                                        </p:tgtEl>
                                      </p:cBhvr>
                                    </p:animEffect>
                                  </p:childTnLst>
                                </p:cTn>
                              </p:par>
                              <p:par>
                                <p:cTn id="28" presetID="53" presetClass="entr" presetSubtype="0"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 calcmode="lin" valueType="num">
                                      <p:cBhvr>
                                        <p:cTn id="30" dur="500" fill="hold"/>
                                        <p:tgtEl>
                                          <p:spTgt spid="32"/>
                                        </p:tgtEl>
                                        <p:attrNameLst>
                                          <p:attrName>ppt_w</p:attrName>
                                        </p:attrNameLst>
                                      </p:cBhvr>
                                      <p:tavLst>
                                        <p:tav tm="0">
                                          <p:val>
                                            <p:fltVal val="0"/>
                                          </p:val>
                                        </p:tav>
                                        <p:tav tm="100000">
                                          <p:val>
                                            <p:strVal val="#ppt_w"/>
                                          </p:val>
                                        </p:tav>
                                      </p:tavLst>
                                    </p:anim>
                                    <p:anim calcmode="lin" valueType="num">
                                      <p:cBhvr>
                                        <p:cTn id="31" dur="500" fill="hold"/>
                                        <p:tgtEl>
                                          <p:spTgt spid="32"/>
                                        </p:tgtEl>
                                        <p:attrNameLst>
                                          <p:attrName>ppt_h</p:attrName>
                                        </p:attrNameLst>
                                      </p:cBhvr>
                                      <p:tavLst>
                                        <p:tav tm="0">
                                          <p:val>
                                            <p:fltVal val="0"/>
                                          </p:val>
                                        </p:tav>
                                        <p:tav tm="100000">
                                          <p:val>
                                            <p:strVal val="#ppt_h"/>
                                          </p:val>
                                        </p:tav>
                                      </p:tavLst>
                                    </p:anim>
                                    <p:animEffect transition="in" filter="fade">
                                      <p:cBhvr>
                                        <p:cTn id="32" dur="500"/>
                                        <p:tgtEl>
                                          <p:spTgt spid="32"/>
                                        </p:tgtEl>
                                      </p:cBhvr>
                                    </p:animEffect>
                                  </p:childTnLst>
                                </p:cTn>
                              </p:par>
                            </p:childTnLst>
                          </p:cTn>
                        </p:par>
                        <p:par>
                          <p:cTn id="33" fill="hold">
                            <p:stCondLst>
                              <p:cond delay="1500"/>
                            </p:stCondLst>
                            <p:childTnLst>
                              <p:par>
                                <p:cTn id="34" presetID="53" presetClass="entr" presetSubtype="0"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p:cTn id="36" dur="500" fill="hold"/>
                                        <p:tgtEl>
                                          <p:spTgt spid="18"/>
                                        </p:tgtEl>
                                        <p:attrNameLst>
                                          <p:attrName>ppt_w</p:attrName>
                                        </p:attrNameLst>
                                      </p:cBhvr>
                                      <p:tavLst>
                                        <p:tav tm="0">
                                          <p:val>
                                            <p:fltVal val="0"/>
                                          </p:val>
                                        </p:tav>
                                        <p:tav tm="100000">
                                          <p:val>
                                            <p:strVal val="#ppt_w"/>
                                          </p:val>
                                        </p:tav>
                                      </p:tavLst>
                                    </p:anim>
                                    <p:anim calcmode="lin" valueType="num">
                                      <p:cBhvr>
                                        <p:cTn id="37" dur="500" fill="hold"/>
                                        <p:tgtEl>
                                          <p:spTgt spid="18"/>
                                        </p:tgtEl>
                                        <p:attrNameLst>
                                          <p:attrName>ppt_h</p:attrName>
                                        </p:attrNameLst>
                                      </p:cBhvr>
                                      <p:tavLst>
                                        <p:tav tm="0">
                                          <p:val>
                                            <p:fltVal val="0"/>
                                          </p:val>
                                        </p:tav>
                                        <p:tav tm="100000">
                                          <p:val>
                                            <p:strVal val="#ppt_h"/>
                                          </p:val>
                                        </p:tav>
                                      </p:tavLst>
                                    </p:anim>
                                    <p:animEffect transition="in" filter="fade">
                                      <p:cBhvr>
                                        <p:cTn id="38" dur="500"/>
                                        <p:tgtEl>
                                          <p:spTgt spid="18"/>
                                        </p:tgtEl>
                                      </p:cBhvr>
                                    </p:animEffect>
                                  </p:childTnLst>
                                </p:cTn>
                              </p:par>
                              <p:par>
                                <p:cTn id="39" presetID="53"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anim calcmode="lin" valueType="num">
                                      <p:cBhvr>
                                        <p:cTn id="41" dur="500" fill="hold"/>
                                        <p:tgtEl>
                                          <p:spTgt spid="29"/>
                                        </p:tgtEl>
                                        <p:attrNameLst>
                                          <p:attrName>ppt_w</p:attrName>
                                        </p:attrNameLst>
                                      </p:cBhvr>
                                      <p:tavLst>
                                        <p:tav tm="0">
                                          <p:val>
                                            <p:fltVal val="0"/>
                                          </p:val>
                                        </p:tav>
                                        <p:tav tm="100000">
                                          <p:val>
                                            <p:strVal val="#ppt_w"/>
                                          </p:val>
                                        </p:tav>
                                      </p:tavLst>
                                    </p:anim>
                                    <p:anim calcmode="lin" valueType="num">
                                      <p:cBhvr>
                                        <p:cTn id="42" dur="500" fill="hold"/>
                                        <p:tgtEl>
                                          <p:spTgt spid="29"/>
                                        </p:tgtEl>
                                        <p:attrNameLst>
                                          <p:attrName>ppt_h</p:attrName>
                                        </p:attrNameLst>
                                      </p:cBhvr>
                                      <p:tavLst>
                                        <p:tav tm="0">
                                          <p:val>
                                            <p:fltVal val="0"/>
                                          </p:val>
                                        </p:tav>
                                        <p:tav tm="100000">
                                          <p:val>
                                            <p:strVal val="#ppt_h"/>
                                          </p:val>
                                        </p:tav>
                                      </p:tavLst>
                                    </p:anim>
                                    <p:animEffect transition="in" filter="fade">
                                      <p:cBhvr>
                                        <p:cTn id="43" dur="500"/>
                                        <p:tgtEl>
                                          <p:spTgt spid="29"/>
                                        </p:tgtEl>
                                      </p:cBhvr>
                                    </p:animEffect>
                                  </p:childTnLst>
                                </p:cTn>
                              </p:par>
                              <p:par>
                                <p:cTn id="44" presetID="53" presetClass="entr" presetSubtype="16" fill="hold" nodeType="withEffect">
                                  <p:stCondLst>
                                    <p:cond delay="0"/>
                                  </p:stCondLst>
                                  <p:childTnLst>
                                    <p:set>
                                      <p:cBhvr>
                                        <p:cTn id="45" dur="1" fill="hold">
                                          <p:stCondLst>
                                            <p:cond delay="0"/>
                                          </p:stCondLst>
                                        </p:cTn>
                                        <p:tgtEl>
                                          <p:spTgt spid="34"/>
                                        </p:tgtEl>
                                        <p:attrNameLst>
                                          <p:attrName>style.visibility</p:attrName>
                                        </p:attrNameLst>
                                      </p:cBhvr>
                                      <p:to>
                                        <p:strVal val="visible"/>
                                      </p:to>
                                    </p:set>
                                    <p:anim calcmode="lin" valueType="num">
                                      <p:cBhvr>
                                        <p:cTn id="46" dur="500" fill="hold"/>
                                        <p:tgtEl>
                                          <p:spTgt spid="34"/>
                                        </p:tgtEl>
                                        <p:attrNameLst>
                                          <p:attrName>ppt_w</p:attrName>
                                        </p:attrNameLst>
                                      </p:cBhvr>
                                      <p:tavLst>
                                        <p:tav tm="0">
                                          <p:val>
                                            <p:fltVal val="0"/>
                                          </p:val>
                                        </p:tav>
                                        <p:tav tm="100000">
                                          <p:val>
                                            <p:strVal val="#ppt_w"/>
                                          </p:val>
                                        </p:tav>
                                      </p:tavLst>
                                    </p:anim>
                                    <p:anim calcmode="lin" valueType="num">
                                      <p:cBhvr>
                                        <p:cTn id="47" dur="500" fill="hold"/>
                                        <p:tgtEl>
                                          <p:spTgt spid="34"/>
                                        </p:tgtEl>
                                        <p:attrNameLst>
                                          <p:attrName>ppt_h</p:attrName>
                                        </p:attrNameLst>
                                      </p:cBhvr>
                                      <p:tavLst>
                                        <p:tav tm="0">
                                          <p:val>
                                            <p:fltVal val="0"/>
                                          </p:val>
                                        </p:tav>
                                        <p:tav tm="100000">
                                          <p:val>
                                            <p:strVal val="#ppt_h"/>
                                          </p:val>
                                        </p:tav>
                                      </p:tavLst>
                                    </p:anim>
                                    <p:animEffect transition="in" filter="fade">
                                      <p:cBhvr>
                                        <p:cTn id="48" dur="500"/>
                                        <p:tgtEl>
                                          <p:spTgt spid="34"/>
                                        </p:tgtEl>
                                      </p:cBhvr>
                                    </p:animEffect>
                                  </p:childTnLst>
                                </p:cTn>
                              </p:par>
                            </p:childTnLst>
                          </p:cTn>
                        </p:par>
                        <p:par>
                          <p:cTn id="49" fill="hold">
                            <p:stCondLst>
                              <p:cond delay="2000"/>
                            </p:stCondLst>
                            <p:childTnLst>
                              <p:par>
                                <p:cTn id="50" presetID="53" presetClass="entr" presetSubtype="0" fill="hold" nodeType="afterEffect">
                                  <p:stCondLst>
                                    <p:cond delay="0"/>
                                  </p:stCondLst>
                                  <p:childTnLst>
                                    <p:set>
                                      <p:cBhvr>
                                        <p:cTn id="51" dur="1" fill="hold">
                                          <p:stCondLst>
                                            <p:cond delay="0"/>
                                          </p:stCondLst>
                                        </p:cTn>
                                        <p:tgtEl>
                                          <p:spTgt spid="6"/>
                                        </p:tgtEl>
                                        <p:attrNameLst>
                                          <p:attrName>style.visibility</p:attrName>
                                        </p:attrNameLst>
                                      </p:cBhvr>
                                      <p:to>
                                        <p:strVal val="visible"/>
                                      </p:to>
                                    </p:set>
                                    <p:anim calcmode="lin" valueType="num">
                                      <p:cBhvr>
                                        <p:cTn id="52" dur="500" fill="hold"/>
                                        <p:tgtEl>
                                          <p:spTgt spid="6"/>
                                        </p:tgtEl>
                                        <p:attrNameLst>
                                          <p:attrName>ppt_w</p:attrName>
                                        </p:attrNameLst>
                                      </p:cBhvr>
                                      <p:tavLst>
                                        <p:tav tm="0">
                                          <p:val>
                                            <p:fltVal val="0"/>
                                          </p:val>
                                        </p:tav>
                                        <p:tav tm="100000">
                                          <p:val>
                                            <p:strVal val="#ppt_w"/>
                                          </p:val>
                                        </p:tav>
                                      </p:tavLst>
                                    </p:anim>
                                    <p:anim calcmode="lin" valueType="num">
                                      <p:cBhvr>
                                        <p:cTn id="53" dur="500" fill="hold"/>
                                        <p:tgtEl>
                                          <p:spTgt spid="6"/>
                                        </p:tgtEl>
                                        <p:attrNameLst>
                                          <p:attrName>ppt_h</p:attrName>
                                        </p:attrNameLst>
                                      </p:cBhvr>
                                      <p:tavLst>
                                        <p:tav tm="0">
                                          <p:val>
                                            <p:fltVal val="0"/>
                                          </p:val>
                                        </p:tav>
                                        <p:tav tm="100000">
                                          <p:val>
                                            <p:strVal val="#ppt_h"/>
                                          </p:val>
                                        </p:tav>
                                      </p:tavLst>
                                    </p:anim>
                                    <p:animEffect transition="in" filter="fade">
                                      <p:cBhvr>
                                        <p:cTn id="54" dur="500"/>
                                        <p:tgtEl>
                                          <p:spTgt spid="6"/>
                                        </p:tgtEl>
                                      </p:cBhvr>
                                    </p:animEffect>
                                  </p:childTnLst>
                                </p:cTn>
                              </p:par>
                              <p:par>
                                <p:cTn id="55" presetID="53" presetClass="entr" presetSubtype="16" fill="hold" nodeType="withEffect">
                                  <p:stCondLst>
                                    <p:cond delay="0"/>
                                  </p:stCondLst>
                                  <p:childTnLst>
                                    <p:set>
                                      <p:cBhvr>
                                        <p:cTn id="56" dur="1" fill="hold">
                                          <p:stCondLst>
                                            <p:cond delay="0"/>
                                          </p:stCondLst>
                                        </p:cTn>
                                        <p:tgtEl>
                                          <p:spTgt spid="40"/>
                                        </p:tgtEl>
                                        <p:attrNameLst>
                                          <p:attrName>style.visibility</p:attrName>
                                        </p:attrNameLst>
                                      </p:cBhvr>
                                      <p:to>
                                        <p:strVal val="visible"/>
                                      </p:to>
                                    </p:set>
                                    <p:anim calcmode="lin" valueType="num">
                                      <p:cBhvr>
                                        <p:cTn id="57" dur="500" fill="hold"/>
                                        <p:tgtEl>
                                          <p:spTgt spid="40"/>
                                        </p:tgtEl>
                                        <p:attrNameLst>
                                          <p:attrName>ppt_w</p:attrName>
                                        </p:attrNameLst>
                                      </p:cBhvr>
                                      <p:tavLst>
                                        <p:tav tm="0">
                                          <p:val>
                                            <p:fltVal val="0"/>
                                          </p:val>
                                        </p:tav>
                                        <p:tav tm="100000">
                                          <p:val>
                                            <p:strVal val="#ppt_w"/>
                                          </p:val>
                                        </p:tav>
                                      </p:tavLst>
                                    </p:anim>
                                    <p:anim calcmode="lin" valueType="num">
                                      <p:cBhvr>
                                        <p:cTn id="58" dur="500" fill="hold"/>
                                        <p:tgtEl>
                                          <p:spTgt spid="40"/>
                                        </p:tgtEl>
                                        <p:attrNameLst>
                                          <p:attrName>ppt_h</p:attrName>
                                        </p:attrNameLst>
                                      </p:cBhvr>
                                      <p:tavLst>
                                        <p:tav tm="0">
                                          <p:val>
                                            <p:fltVal val="0"/>
                                          </p:val>
                                        </p:tav>
                                        <p:tav tm="100000">
                                          <p:val>
                                            <p:strVal val="#ppt_h"/>
                                          </p:val>
                                        </p:tav>
                                      </p:tavLst>
                                    </p:anim>
                                    <p:animEffect transition="in" filter="fade">
                                      <p:cBhvr>
                                        <p:cTn id="59" dur="500"/>
                                        <p:tgtEl>
                                          <p:spTgt spid="40"/>
                                        </p:tgtEl>
                                      </p:cBhvr>
                                    </p:animEffect>
                                  </p:childTnLst>
                                </p:cTn>
                              </p:par>
                              <p:par>
                                <p:cTn id="60" presetID="53" presetClass="entr" presetSubtype="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 calcmode="lin" valueType="num">
                                      <p:cBhvr>
                                        <p:cTn id="62" dur="500" fill="hold"/>
                                        <p:tgtEl>
                                          <p:spTgt spid="27"/>
                                        </p:tgtEl>
                                        <p:attrNameLst>
                                          <p:attrName>ppt_w</p:attrName>
                                        </p:attrNameLst>
                                      </p:cBhvr>
                                      <p:tavLst>
                                        <p:tav tm="0">
                                          <p:val>
                                            <p:fltVal val="0"/>
                                          </p:val>
                                        </p:tav>
                                        <p:tav tm="100000">
                                          <p:val>
                                            <p:strVal val="#ppt_w"/>
                                          </p:val>
                                        </p:tav>
                                      </p:tavLst>
                                    </p:anim>
                                    <p:anim calcmode="lin" valueType="num">
                                      <p:cBhvr>
                                        <p:cTn id="63" dur="500" fill="hold"/>
                                        <p:tgtEl>
                                          <p:spTgt spid="27"/>
                                        </p:tgtEl>
                                        <p:attrNameLst>
                                          <p:attrName>ppt_h</p:attrName>
                                        </p:attrNameLst>
                                      </p:cBhvr>
                                      <p:tavLst>
                                        <p:tav tm="0">
                                          <p:val>
                                            <p:fltVal val="0"/>
                                          </p:val>
                                        </p:tav>
                                        <p:tav tm="100000">
                                          <p:val>
                                            <p:strVal val="#ppt_h"/>
                                          </p:val>
                                        </p:tav>
                                      </p:tavLst>
                                    </p:anim>
                                    <p:animEffect transition="in" filter="fade">
                                      <p:cBhvr>
                                        <p:cTn id="64" dur="500"/>
                                        <p:tgtEl>
                                          <p:spTgt spid="27"/>
                                        </p:tgtEl>
                                      </p:cBhvr>
                                    </p:animEffect>
                                  </p:childTnLst>
                                </p:cTn>
                              </p:par>
                            </p:childTnLst>
                          </p:cTn>
                        </p:par>
                        <p:par>
                          <p:cTn id="65" fill="hold">
                            <p:stCondLst>
                              <p:cond delay="2500"/>
                            </p:stCondLst>
                            <p:childTnLst>
                              <p:par>
                                <p:cTn id="66" presetID="53" presetClass="entr" presetSubtype="0" fill="hold" nodeType="afterEffect">
                                  <p:stCondLst>
                                    <p:cond delay="0"/>
                                  </p:stCondLst>
                                  <p:childTnLst>
                                    <p:set>
                                      <p:cBhvr>
                                        <p:cTn id="67" dur="1" fill="hold">
                                          <p:stCondLst>
                                            <p:cond delay="0"/>
                                          </p:stCondLst>
                                        </p:cTn>
                                        <p:tgtEl>
                                          <p:spTgt spid="15"/>
                                        </p:tgtEl>
                                        <p:attrNameLst>
                                          <p:attrName>style.visibility</p:attrName>
                                        </p:attrNameLst>
                                      </p:cBhvr>
                                      <p:to>
                                        <p:strVal val="visible"/>
                                      </p:to>
                                    </p:set>
                                    <p:anim calcmode="lin" valueType="num">
                                      <p:cBhvr>
                                        <p:cTn id="68" dur="500" fill="hold"/>
                                        <p:tgtEl>
                                          <p:spTgt spid="15"/>
                                        </p:tgtEl>
                                        <p:attrNameLst>
                                          <p:attrName>ppt_w</p:attrName>
                                        </p:attrNameLst>
                                      </p:cBhvr>
                                      <p:tavLst>
                                        <p:tav tm="0">
                                          <p:val>
                                            <p:fltVal val="0"/>
                                          </p:val>
                                        </p:tav>
                                        <p:tav tm="100000">
                                          <p:val>
                                            <p:strVal val="#ppt_w"/>
                                          </p:val>
                                        </p:tav>
                                      </p:tavLst>
                                    </p:anim>
                                    <p:anim calcmode="lin" valueType="num">
                                      <p:cBhvr>
                                        <p:cTn id="69" dur="500" fill="hold"/>
                                        <p:tgtEl>
                                          <p:spTgt spid="15"/>
                                        </p:tgtEl>
                                        <p:attrNameLst>
                                          <p:attrName>ppt_h</p:attrName>
                                        </p:attrNameLst>
                                      </p:cBhvr>
                                      <p:tavLst>
                                        <p:tav tm="0">
                                          <p:val>
                                            <p:fltVal val="0"/>
                                          </p:val>
                                        </p:tav>
                                        <p:tav tm="100000">
                                          <p:val>
                                            <p:strVal val="#ppt_h"/>
                                          </p:val>
                                        </p:tav>
                                      </p:tavLst>
                                    </p:anim>
                                    <p:animEffect transition="in" filter="fade">
                                      <p:cBhvr>
                                        <p:cTn id="70" dur="500"/>
                                        <p:tgtEl>
                                          <p:spTgt spid="15"/>
                                        </p:tgtEl>
                                      </p:cBhvr>
                                    </p:animEffect>
                                  </p:childTnLst>
                                </p:cTn>
                              </p:par>
                              <p:par>
                                <p:cTn id="71" presetID="53" presetClass="entr" presetSubtype="0"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 calcmode="lin" valueType="num">
                                      <p:cBhvr>
                                        <p:cTn id="73" dur="500" fill="hold"/>
                                        <p:tgtEl>
                                          <p:spTgt spid="30"/>
                                        </p:tgtEl>
                                        <p:attrNameLst>
                                          <p:attrName>ppt_w</p:attrName>
                                        </p:attrNameLst>
                                      </p:cBhvr>
                                      <p:tavLst>
                                        <p:tav tm="0">
                                          <p:val>
                                            <p:fltVal val="0"/>
                                          </p:val>
                                        </p:tav>
                                        <p:tav tm="100000">
                                          <p:val>
                                            <p:strVal val="#ppt_w"/>
                                          </p:val>
                                        </p:tav>
                                      </p:tavLst>
                                    </p:anim>
                                    <p:anim calcmode="lin" valueType="num">
                                      <p:cBhvr>
                                        <p:cTn id="74" dur="500" fill="hold"/>
                                        <p:tgtEl>
                                          <p:spTgt spid="30"/>
                                        </p:tgtEl>
                                        <p:attrNameLst>
                                          <p:attrName>ppt_h</p:attrName>
                                        </p:attrNameLst>
                                      </p:cBhvr>
                                      <p:tavLst>
                                        <p:tav tm="0">
                                          <p:val>
                                            <p:fltVal val="0"/>
                                          </p:val>
                                        </p:tav>
                                        <p:tav tm="100000">
                                          <p:val>
                                            <p:strVal val="#ppt_h"/>
                                          </p:val>
                                        </p:tav>
                                      </p:tavLst>
                                    </p:anim>
                                    <p:animEffect transition="in" filter="fade">
                                      <p:cBhvr>
                                        <p:cTn id="75" dur="500"/>
                                        <p:tgtEl>
                                          <p:spTgt spid="30"/>
                                        </p:tgtEl>
                                      </p:cBhvr>
                                    </p:animEffect>
                                  </p:childTnLst>
                                </p:cTn>
                              </p:par>
                              <p:par>
                                <p:cTn id="76" presetID="53" presetClass="entr" presetSubtype="16" fill="hold" nodeType="withEffect">
                                  <p:stCondLst>
                                    <p:cond delay="0"/>
                                  </p:stCondLst>
                                  <p:childTnLst>
                                    <p:set>
                                      <p:cBhvr>
                                        <p:cTn id="77" dur="1" fill="hold">
                                          <p:stCondLst>
                                            <p:cond delay="0"/>
                                          </p:stCondLst>
                                        </p:cTn>
                                        <p:tgtEl>
                                          <p:spTgt spid="42"/>
                                        </p:tgtEl>
                                        <p:attrNameLst>
                                          <p:attrName>style.visibility</p:attrName>
                                        </p:attrNameLst>
                                      </p:cBhvr>
                                      <p:to>
                                        <p:strVal val="visible"/>
                                      </p:to>
                                    </p:set>
                                    <p:anim calcmode="lin" valueType="num">
                                      <p:cBhvr>
                                        <p:cTn id="78" dur="500" fill="hold"/>
                                        <p:tgtEl>
                                          <p:spTgt spid="42"/>
                                        </p:tgtEl>
                                        <p:attrNameLst>
                                          <p:attrName>ppt_w</p:attrName>
                                        </p:attrNameLst>
                                      </p:cBhvr>
                                      <p:tavLst>
                                        <p:tav tm="0">
                                          <p:val>
                                            <p:fltVal val="0"/>
                                          </p:val>
                                        </p:tav>
                                        <p:tav tm="100000">
                                          <p:val>
                                            <p:strVal val="#ppt_w"/>
                                          </p:val>
                                        </p:tav>
                                      </p:tavLst>
                                    </p:anim>
                                    <p:anim calcmode="lin" valueType="num">
                                      <p:cBhvr>
                                        <p:cTn id="79" dur="500" fill="hold"/>
                                        <p:tgtEl>
                                          <p:spTgt spid="42"/>
                                        </p:tgtEl>
                                        <p:attrNameLst>
                                          <p:attrName>ppt_h</p:attrName>
                                        </p:attrNameLst>
                                      </p:cBhvr>
                                      <p:tavLst>
                                        <p:tav tm="0">
                                          <p:val>
                                            <p:fltVal val="0"/>
                                          </p:val>
                                        </p:tav>
                                        <p:tav tm="100000">
                                          <p:val>
                                            <p:strVal val="#ppt_h"/>
                                          </p:val>
                                        </p:tav>
                                      </p:tavLst>
                                    </p:anim>
                                    <p:animEffect transition="in" filter="fade">
                                      <p:cBhvr>
                                        <p:cTn id="80" dur="500"/>
                                        <p:tgtEl>
                                          <p:spTgt spid="42"/>
                                        </p:tgtEl>
                                      </p:cBhvr>
                                    </p:animEffect>
                                  </p:childTnLst>
                                </p:cTn>
                              </p:par>
                            </p:childTnLst>
                          </p:cTn>
                        </p:par>
                        <p:par>
                          <p:cTn id="81" fill="hold">
                            <p:stCondLst>
                              <p:cond delay="3000"/>
                            </p:stCondLst>
                            <p:childTnLst>
                              <p:par>
                                <p:cTn id="82" presetID="53" presetClass="entr" presetSubtype="0" fill="hold" nodeType="afterEffect">
                                  <p:stCondLst>
                                    <p:cond delay="0"/>
                                  </p:stCondLst>
                                  <p:childTnLst>
                                    <p:set>
                                      <p:cBhvr>
                                        <p:cTn id="83" dur="1" fill="hold">
                                          <p:stCondLst>
                                            <p:cond delay="0"/>
                                          </p:stCondLst>
                                        </p:cTn>
                                        <p:tgtEl>
                                          <p:spTgt spid="9"/>
                                        </p:tgtEl>
                                        <p:attrNameLst>
                                          <p:attrName>style.visibility</p:attrName>
                                        </p:attrNameLst>
                                      </p:cBhvr>
                                      <p:to>
                                        <p:strVal val="visible"/>
                                      </p:to>
                                    </p:set>
                                    <p:anim calcmode="lin" valueType="num">
                                      <p:cBhvr>
                                        <p:cTn id="84" dur="500" fill="hold"/>
                                        <p:tgtEl>
                                          <p:spTgt spid="9"/>
                                        </p:tgtEl>
                                        <p:attrNameLst>
                                          <p:attrName>ppt_w</p:attrName>
                                        </p:attrNameLst>
                                      </p:cBhvr>
                                      <p:tavLst>
                                        <p:tav tm="0">
                                          <p:val>
                                            <p:fltVal val="0"/>
                                          </p:val>
                                        </p:tav>
                                        <p:tav tm="100000">
                                          <p:val>
                                            <p:strVal val="#ppt_w"/>
                                          </p:val>
                                        </p:tav>
                                      </p:tavLst>
                                    </p:anim>
                                    <p:anim calcmode="lin" valueType="num">
                                      <p:cBhvr>
                                        <p:cTn id="85" dur="500" fill="hold"/>
                                        <p:tgtEl>
                                          <p:spTgt spid="9"/>
                                        </p:tgtEl>
                                        <p:attrNameLst>
                                          <p:attrName>ppt_h</p:attrName>
                                        </p:attrNameLst>
                                      </p:cBhvr>
                                      <p:tavLst>
                                        <p:tav tm="0">
                                          <p:val>
                                            <p:fltVal val="0"/>
                                          </p:val>
                                        </p:tav>
                                        <p:tav tm="100000">
                                          <p:val>
                                            <p:strVal val="#ppt_h"/>
                                          </p:val>
                                        </p:tav>
                                      </p:tavLst>
                                    </p:anim>
                                    <p:animEffect transition="in" filter="fade">
                                      <p:cBhvr>
                                        <p:cTn id="86" dur="500"/>
                                        <p:tgtEl>
                                          <p:spTgt spid="9"/>
                                        </p:tgtEl>
                                      </p:cBhvr>
                                    </p:animEffect>
                                  </p:childTnLst>
                                </p:cTn>
                              </p:par>
                              <p:par>
                                <p:cTn id="87" presetID="53" presetClass="entr" presetSubtype="16" fill="hold" nodeType="withEffect">
                                  <p:stCondLst>
                                    <p:cond delay="0"/>
                                  </p:stCondLst>
                                  <p:childTnLst>
                                    <p:set>
                                      <p:cBhvr>
                                        <p:cTn id="88" dur="1" fill="hold">
                                          <p:stCondLst>
                                            <p:cond delay="0"/>
                                          </p:stCondLst>
                                        </p:cTn>
                                        <p:tgtEl>
                                          <p:spTgt spid="44"/>
                                        </p:tgtEl>
                                        <p:attrNameLst>
                                          <p:attrName>style.visibility</p:attrName>
                                        </p:attrNameLst>
                                      </p:cBhvr>
                                      <p:to>
                                        <p:strVal val="visible"/>
                                      </p:to>
                                    </p:set>
                                    <p:anim calcmode="lin" valueType="num">
                                      <p:cBhvr>
                                        <p:cTn id="89" dur="500" fill="hold"/>
                                        <p:tgtEl>
                                          <p:spTgt spid="44"/>
                                        </p:tgtEl>
                                        <p:attrNameLst>
                                          <p:attrName>ppt_w</p:attrName>
                                        </p:attrNameLst>
                                      </p:cBhvr>
                                      <p:tavLst>
                                        <p:tav tm="0">
                                          <p:val>
                                            <p:fltVal val="0"/>
                                          </p:val>
                                        </p:tav>
                                        <p:tav tm="100000">
                                          <p:val>
                                            <p:strVal val="#ppt_w"/>
                                          </p:val>
                                        </p:tav>
                                      </p:tavLst>
                                    </p:anim>
                                    <p:anim calcmode="lin" valueType="num">
                                      <p:cBhvr>
                                        <p:cTn id="90" dur="500" fill="hold"/>
                                        <p:tgtEl>
                                          <p:spTgt spid="44"/>
                                        </p:tgtEl>
                                        <p:attrNameLst>
                                          <p:attrName>ppt_h</p:attrName>
                                        </p:attrNameLst>
                                      </p:cBhvr>
                                      <p:tavLst>
                                        <p:tav tm="0">
                                          <p:val>
                                            <p:fltVal val="0"/>
                                          </p:val>
                                        </p:tav>
                                        <p:tav tm="100000">
                                          <p:val>
                                            <p:strVal val="#ppt_h"/>
                                          </p:val>
                                        </p:tav>
                                      </p:tavLst>
                                    </p:anim>
                                    <p:animEffect transition="in" filter="fade">
                                      <p:cBhvr>
                                        <p:cTn id="91" dur="500"/>
                                        <p:tgtEl>
                                          <p:spTgt spid="44"/>
                                        </p:tgtEl>
                                      </p:cBhvr>
                                    </p:animEffect>
                                  </p:childTnLst>
                                </p:cTn>
                              </p:par>
                              <p:par>
                                <p:cTn id="92" presetID="53" presetClass="entr" presetSubtype="0" fill="hold" grpId="0" nodeType="withEffect">
                                  <p:stCondLst>
                                    <p:cond delay="0"/>
                                  </p:stCondLst>
                                  <p:childTnLst>
                                    <p:set>
                                      <p:cBhvr>
                                        <p:cTn id="93" dur="1" fill="hold">
                                          <p:stCondLst>
                                            <p:cond delay="0"/>
                                          </p:stCondLst>
                                        </p:cTn>
                                        <p:tgtEl>
                                          <p:spTgt spid="28"/>
                                        </p:tgtEl>
                                        <p:attrNameLst>
                                          <p:attrName>style.visibility</p:attrName>
                                        </p:attrNameLst>
                                      </p:cBhvr>
                                      <p:to>
                                        <p:strVal val="visible"/>
                                      </p:to>
                                    </p:set>
                                    <p:anim calcmode="lin" valueType="num">
                                      <p:cBhvr>
                                        <p:cTn id="94" dur="500" fill="hold"/>
                                        <p:tgtEl>
                                          <p:spTgt spid="28"/>
                                        </p:tgtEl>
                                        <p:attrNameLst>
                                          <p:attrName>ppt_w</p:attrName>
                                        </p:attrNameLst>
                                      </p:cBhvr>
                                      <p:tavLst>
                                        <p:tav tm="0">
                                          <p:val>
                                            <p:fltVal val="0"/>
                                          </p:val>
                                        </p:tav>
                                        <p:tav tm="100000">
                                          <p:val>
                                            <p:strVal val="#ppt_w"/>
                                          </p:val>
                                        </p:tav>
                                      </p:tavLst>
                                    </p:anim>
                                    <p:anim calcmode="lin" valueType="num">
                                      <p:cBhvr>
                                        <p:cTn id="95" dur="500" fill="hold"/>
                                        <p:tgtEl>
                                          <p:spTgt spid="28"/>
                                        </p:tgtEl>
                                        <p:attrNameLst>
                                          <p:attrName>ppt_h</p:attrName>
                                        </p:attrNameLst>
                                      </p:cBhvr>
                                      <p:tavLst>
                                        <p:tav tm="0">
                                          <p:val>
                                            <p:fltVal val="0"/>
                                          </p:val>
                                        </p:tav>
                                        <p:tav tm="100000">
                                          <p:val>
                                            <p:strVal val="#ppt_h"/>
                                          </p:val>
                                        </p:tav>
                                      </p:tavLst>
                                    </p:anim>
                                    <p:animEffect transition="in" filter="fade">
                                      <p:cBhvr>
                                        <p:cTn id="96" dur="500"/>
                                        <p:tgtEl>
                                          <p:spTgt spid="28"/>
                                        </p:tgtEl>
                                      </p:cBhvr>
                                    </p:animEffect>
                                  </p:childTnLst>
                                </p:cTn>
                              </p:par>
                            </p:childTnLst>
                          </p:cTn>
                        </p:par>
                        <p:par>
                          <p:cTn id="97" fill="hold">
                            <p:stCondLst>
                              <p:cond delay="3500"/>
                            </p:stCondLst>
                            <p:childTnLst>
                              <p:par>
                                <p:cTn id="98" presetID="53" presetClass="entr" presetSubtype="0" fill="hold" nodeType="afterEffect">
                                  <p:stCondLst>
                                    <p:cond delay="0"/>
                                  </p:stCondLst>
                                  <p:childTnLst>
                                    <p:set>
                                      <p:cBhvr>
                                        <p:cTn id="99" dur="1" fill="hold">
                                          <p:stCondLst>
                                            <p:cond delay="0"/>
                                          </p:stCondLst>
                                        </p:cTn>
                                        <p:tgtEl>
                                          <p:spTgt spid="12"/>
                                        </p:tgtEl>
                                        <p:attrNameLst>
                                          <p:attrName>style.visibility</p:attrName>
                                        </p:attrNameLst>
                                      </p:cBhvr>
                                      <p:to>
                                        <p:strVal val="visible"/>
                                      </p:to>
                                    </p:set>
                                    <p:anim calcmode="lin" valueType="num">
                                      <p:cBhvr>
                                        <p:cTn id="100" dur="500" fill="hold"/>
                                        <p:tgtEl>
                                          <p:spTgt spid="12"/>
                                        </p:tgtEl>
                                        <p:attrNameLst>
                                          <p:attrName>ppt_w</p:attrName>
                                        </p:attrNameLst>
                                      </p:cBhvr>
                                      <p:tavLst>
                                        <p:tav tm="0">
                                          <p:val>
                                            <p:fltVal val="0"/>
                                          </p:val>
                                        </p:tav>
                                        <p:tav tm="100000">
                                          <p:val>
                                            <p:strVal val="#ppt_w"/>
                                          </p:val>
                                        </p:tav>
                                      </p:tavLst>
                                    </p:anim>
                                    <p:anim calcmode="lin" valueType="num">
                                      <p:cBhvr>
                                        <p:cTn id="101" dur="500" fill="hold"/>
                                        <p:tgtEl>
                                          <p:spTgt spid="12"/>
                                        </p:tgtEl>
                                        <p:attrNameLst>
                                          <p:attrName>ppt_h</p:attrName>
                                        </p:attrNameLst>
                                      </p:cBhvr>
                                      <p:tavLst>
                                        <p:tav tm="0">
                                          <p:val>
                                            <p:fltVal val="0"/>
                                          </p:val>
                                        </p:tav>
                                        <p:tav tm="100000">
                                          <p:val>
                                            <p:strVal val="#ppt_h"/>
                                          </p:val>
                                        </p:tav>
                                      </p:tavLst>
                                    </p:anim>
                                    <p:animEffect transition="in" filter="fade">
                                      <p:cBhvr>
                                        <p:cTn id="102" dur="500"/>
                                        <p:tgtEl>
                                          <p:spTgt spid="12"/>
                                        </p:tgtEl>
                                      </p:cBhvr>
                                    </p:animEffect>
                                  </p:childTnLst>
                                </p:cTn>
                              </p:par>
                              <p:par>
                                <p:cTn id="103" presetID="53" presetClass="entr" presetSubtype="0" fill="hold" grpId="0" nodeType="withEffect">
                                  <p:stCondLst>
                                    <p:cond delay="0"/>
                                  </p:stCondLst>
                                  <p:childTnLst>
                                    <p:set>
                                      <p:cBhvr>
                                        <p:cTn id="104" dur="1" fill="hold">
                                          <p:stCondLst>
                                            <p:cond delay="0"/>
                                          </p:stCondLst>
                                        </p:cTn>
                                        <p:tgtEl>
                                          <p:spTgt spid="31"/>
                                        </p:tgtEl>
                                        <p:attrNameLst>
                                          <p:attrName>style.visibility</p:attrName>
                                        </p:attrNameLst>
                                      </p:cBhvr>
                                      <p:to>
                                        <p:strVal val="visible"/>
                                      </p:to>
                                    </p:set>
                                    <p:anim calcmode="lin" valueType="num">
                                      <p:cBhvr>
                                        <p:cTn id="105" dur="500" fill="hold"/>
                                        <p:tgtEl>
                                          <p:spTgt spid="31"/>
                                        </p:tgtEl>
                                        <p:attrNameLst>
                                          <p:attrName>ppt_w</p:attrName>
                                        </p:attrNameLst>
                                      </p:cBhvr>
                                      <p:tavLst>
                                        <p:tav tm="0">
                                          <p:val>
                                            <p:fltVal val="0"/>
                                          </p:val>
                                        </p:tav>
                                        <p:tav tm="100000">
                                          <p:val>
                                            <p:strVal val="#ppt_w"/>
                                          </p:val>
                                        </p:tav>
                                      </p:tavLst>
                                    </p:anim>
                                    <p:anim calcmode="lin" valueType="num">
                                      <p:cBhvr>
                                        <p:cTn id="106" dur="500" fill="hold"/>
                                        <p:tgtEl>
                                          <p:spTgt spid="31"/>
                                        </p:tgtEl>
                                        <p:attrNameLst>
                                          <p:attrName>ppt_h</p:attrName>
                                        </p:attrNameLst>
                                      </p:cBhvr>
                                      <p:tavLst>
                                        <p:tav tm="0">
                                          <p:val>
                                            <p:fltVal val="0"/>
                                          </p:val>
                                        </p:tav>
                                        <p:tav tm="100000">
                                          <p:val>
                                            <p:strVal val="#ppt_h"/>
                                          </p:val>
                                        </p:tav>
                                      </p:tavLst>
                                    </p:anim>
                                    <p:animEffect transition="in" filter="fade">
                                      <p:cBhvr>
                                        <p:cTn id="107" dur="500"/>
                                        <p:tgtEl>
                                          <p:spTgt spid="31"/>
                                        </p:tgtEl>
                                      </p:cBhvr>
                                    </p:animEffect>
                                  </p:childTnLst>
                                </p:cTn>
                              </p:par>
                              <p:par>
                                <p:cTn id="108" presetID="53" presetClass="entr" presetSubtype="16" fill="hold" nodeType="withEffect">
                                  <p:stCondLst>
                                    <p:cond delay="0"/>
                                  </p:stCondLst>
                                  <p:childTnLst>
                                    <p:set>
                                      <p:cBhvr>
                                        <p:cTn id="109" dur="1" fill="hold">
                                          <p:stCondLst>
                                            <p:cond delay="0"/>
                                          </p:stCondLst>
                                        </p:cTn>
                                        <p:tgtEl>
                                          <p:spTgt spid="38"/>
                                        </p:tgtEl>
                                        <p:attrNameLst>
                                          <p:attrName>style.visibility</p:attrName>
                                        </p:attrNameLst>
                                      </p:cBhvr>
                                      <p:to>
                                        <p:strVal val="visible"/>
                                      </p:to>
                                    </p:set>
                                    <p:anim calcmode="lin" valueType="num">
                                      <p:cBhvr>
                                        <p:cTn id="110" dur="500" fill="hold"/>
                                        <p:tgtEl>
                                          <p:spTgt spid="38"/>
                                        </p:tgtEl>
                                        <p:attrNameLst>
                                          <p:attrName>ppt_w</p:attrName>
                                        </p:attrNameLst>
                                      </p:cBhvr>
                                      <p:tavLst>
                                        <p:tav tm="0">
                                          <p:val>
                                            <p:fltVal val="0"/>
                                          </p:val>
                                        </p:tav>
                                        <p:tav tm="100000">
                                          <p:val>
                                            <p:strVal val="#ppt_w"/>
                                          </p:val>
                                        </p:tav>
                                      </p:tavLst>
                                    </p:anim>
                                    <p:anim calcmode="lin" valueType="num">
                                      <p:cBhvr>
                                        <p:cTn id="111" dur="500" fill="hold"/>
                                        <p:tgtEl>
                                          <p:spTgt spid="38"/>
                                        </p:tgtEl>
                                        <p:attrNameLst>
                                          <p:attrName>ppt_h</p:attrName>
                                        </p:attrNameLst>
                                      </p:cBhvr>
                                      <p:tavLst>
                                        <p:tav tm="0">
                                          <p:val>
                                            <p:fltVal val="0"/>
                                          </p:val>
                                        </p:tav>
                                        <p:tav tm="100000">
                                          <p:val>
                                            <p:strVal val="#ppt_h"/>
                                          </p:val>
                                        </p:tav>
                                      </p:tavLst>
                                    </p:anim>
                                    <p:animEffect transition="in" filter="fade">
                                      <p:cBhvr>
                                        <p:cTn id="11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27" grpId="0"/>
      <p:bldP spid="28" grpId="0"/>
      <p:bldP spid="29" grpId="0"/>
      <p:bldP spid="30" grpId="0"/>
      <p:bldP spid="31" grpId="0"/>
      <p:bldP spid="32" grpId="0"/>
      <p:bldP spid="45" grpId="0" animBg="1"/>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3" name="Rectangle: Rounded Corners 32">
            <a:extLst>
              <a:ext uri="{FF2B5EF4-FFF2-40B4-BE49-F238E27FC236}">
                <a16:creationId xmlns:a16="http://schemas.microsoft.com/office/drawing/2014/main" id="{60718C1F-545B-44F7-82E2-AB58767E2C94}"/>
              </a:ext>
            </a:extLst>
          </p:cNvPr>
          <p:cNvSpPr/>
          <p:nvPr/>
        </p:nvSpPr>
        <p:spPr>
          <a:xfrm>
            <a:off x="-73565" y="207523"/>
            <a:ext cx="3436192" cy="800100"/>
          </a:xfrm>
          <a:prstGeom prst="roundRect">
            <a:avLst>
              <a:gd name="adj" fmla="val 8782"/>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sp>
        <p:nvSpPr>
          <p:cNvPr id="37" name="TextBox 36">
            <a:extLst>
              <a:ext uri="{FF2B5EF4-FFF2-40B4-BE49-F238E27FC236}">
                <a16:creationId xmlns:a16="http://schemas.microsoft.com/office/drawing/2014/main" id="{C76A7188-7097-4C35-86C3-8D2B60FF77FC}"/>
              </a:ext>
            </a:extLst>
          </p:cNvPr>
          <p:cNvSpPr txBox="1"/>
          <p:nvPr/>
        </p:nvSpPr>
        <p:spPr>
          <a:xfrm>
            <a:off x="1102693" y="313885"/>
            <a:ext cx="1746760" cy="584775"/>
          </a:xfrm>
          <a:prstGeom prst="rect">
            <a:avLst/>
          </a:prstGeom>
          <a:noFill/>
        </p:spPr>
        <p:txBody>
          <a:bodyPr wrap="none">
            <a:spAutoFit/>
          </a:bodyPr>
          <a:lstStyle/>
          <a:p>
            <a:pPr eaLnBrk="1" fontAlgn="auto" hangingPunct="1">
              <a:spcBef>
                <a:spcPts val="0"/>
              </a:spcBef>
              <a:spcAft>
                <a:spcPts val="0"/>
              </a:spcAft>
              <a:defRPr/>
            </a:pPr>
            <a:r>
              <a:rPr lang="en-AU" sz="3200" b="1" dirty="0">
                <a:solidFill>
                  <a:schemeClr val="bg2"/>
                </a:solidFill>
                <a:latin typeface="+mj-lt"/>
              </a:rPr>
              <a:t>THE DATA</a:t>
            </a:r>
            <a:endParaRPr lang="id-ID" sz="3200" b="1" dirty="0">
              <a:solidFill>
                <a:schemeClr val="bg2"/>
              </a:solidFill>
              <a:latin typeface="+mj-lt"/>
            </a:endParaRPr>
          </a:p>
        </p:txBody>
      </p:sp>
      <p:grpSp>
        <p:nvGrpSpPr>
          <p:cNvPr id="111" name="Group 110">
            <a:extLst>
              <a:ext uri="{FF2B5EF4-FFF2-40B4-BE49-F238E27FC236}">
                <a16:creationId xmlns:a16="http://schemas.microsoft.com/office/drawing/2014/main" id="{E9E73984-5BA6-45C6-811A-5F84E0BCD9CA}"/>
              </a:ext>
            </a:extLst>
          </p:cNvPr>
          <p:cNvGrpSpPr/>
          <p:nvPr/>
        </p:nvGrpSpPr>
        <p:grpSpPr>
          <a:xfrm>
            <a:off x="473635" y="315190"/>
            <a:ext cx="11590309" cy="4734377"/>
            <a:chOff x="459755" y="402231"/>
            <a:chExt cx="11590309" cy="4734377"/>
          </a:xfrm>
        </p:grpSpPr>
        <p:grpSp>
          <p:nvGrpSpPr>
            <p:cNvPr id="110" name="Group 109">
              <a:extLst>
                <a:ext uri="{FF2B5EF4-FFF2-40B4-BE49-F238E27FC236}">
                  <a16:creationId xmlns:a16="http://schemas.microsoft.com/office/drawing/2014/main" id="{EB719937-04EC-4AB3-8545-E1B923E89809}"/>
                </a:ext>
              </a:extLst>
            </p:cNvPr>
            <p:cNvGrpSpPr/>
            <p:nvPr/>
          </p:nvGrpSpPr>
          <p:grpSpPr>
            <a:xfrm>
              <a:off x="459755" y="1759081"/>
              <a:ext cx="11590309" cy="3377527"/>
              <a:chOff x="459755" y="1759081"/>
              <a:chExt cx="11590309" cy="3377527"/>
            </a:xfrm>
          </p:grpSpPr>
          <p:grpSp>
            <p:nvGrpSpPr>
              <p:cNvPr id="91" name="Group 90">
                <a:extLst>
                  <a:ext uri="{FF2B5EF4-FFF2-40B4-BE49-F238E27FC236}">
                    <a16:creationId xmlns:a16="http://schemas.microsoft.com/office/drawing/2014/main" id="{20C824D2-6A0E-41DD-8C09-7806E05ED8CE}"/>
                  </a:ext>
                </a:extLst>
              </p:cNvPr>
              <p:cNvGrpSpPr/>
              <p:nvPr/>
            </p:nvGrpSpPr>
            <p:grpSpPr>
              <a:xfrm>
                <a:off x="459755" y="2948524"/>
                <a:ext cx="11590309" cy="2188084"/>
                <a:chOff x="682392" y="1536818"/>
                <a:chExt cx="11590309" cy="2188084"/>
              </a:xfrm>
            </p:grpSpPr>
            <p:grpSp>
              <p:nvGrpSpPr>
                <p:cNvPr id="12" name="Group 11">
                  <a:extLst>
                    <a:ext uri="{FF2B5EF4-FFF2-40B4-BE49-F238E27FC236}">
                      <a16:creationId xmlns:a16="http://schemas.microsoft.com/office/drawing/2014/main" id="{382B1C69-DD4E-4128-B7F7-4655F3A6B217}"/>
                    </a:ext>
                  </a:extLst>
                </p:cNvPr>
                <p:cNvGrpSpPr/>
                <p:nvPr/>
              </p:nvGrpSpPr>
              <p:grpSpPr>
                <a:xfrm>
                  <a:off x="9987083" y="1772859"/>
                  <a:ext cx="2285618" cy="1412025"/>
                  <a:chOff x="109612" y="1615847"/>
                  <a:chExt cx="2285618" cy="1412025"/>
                </a:xfrm>
              </p:grpSpPr>
              <p:sp>
                <p:nvSpPr>
                  <p:cNvPr id="5" name="TextBox 4">
                    <a:extLst>
                      <a:ext uri="{FF2B5EF4-FFF2-40B4-BE49-F238E27FC236}">
                        <a16:creationId xmlns:a16="http://schemas.microsoft.com/office/drawing/2014/main" id="{3B3D47AD-BA7F-4B46-9AA1-B8172EF8AE77}"/>
                      </a:ext>
                    </a:extLst>
                  </p:cNvPr>
                  <p:cNvSpPr txBox="1"/>
                  <p:nvPr/>
                </p:nvSpPr>
                <p:spPr>
                  <a:xfrm>
                    <a:off x="109612" y="1950654"/>
                    <a:ext cx="2285618" cy="1077218"/>
                  </a:xfrm>
                  <a:prstGeom prst="rect">
                    <a:avLst/>
                  </a:prstGeom>
                  <a:solidFill>
                    <a:schemeClr val="tx1">
                      <a:lumMod val="75000"/>
                      <a:lumOff val="25000"/>
                      <a:alpha val="70000"/>
                    </a:schemeClr>
                  </a:solidFill>
                  <a:ln>
                    <a:solidFill>
                      <a:schemeClr val="bg1"/>
                    </a:solidFill>
                  </a:ln>
                </p:spPr>
                <p:txBody>
                  <a:bodyPr wrap="square" rtlCol="0">
                    <a:spAutoFit/>
                  </a:bodyPr>
                  <a:lstStyle/>
                  <a:p>
                    <a:r>
                      <a:rPr lang="en-AU" sz="1600" dirty="0">
                        <a:solidFill>
                          <a:schemeClr val="bg1"/>
                        </a:solidFill>
                      </a:rPr>
                      <a:t>Name</a:t>
                    </a:r>
                  </a:p>
                  <a:p>
                    <a:r>
                      <a:rPr lang="en-AU" sz="1600" dirty="0">
                        <a:solidFill>
                          <a:schemeClr val="bg1"/>
                        </a:solidFill>
                      </a:rPr>
                      <a:t>Diagnosis</a:t>
                    </a:r>
                  </a:p>
                  <a:p>
                    <a:r>
                      <a:rPr lang="en-AU" sz="1600" dirty="0">
                        <a:solidFill>
                          <a:schemeClr val="bg1"/>
                        </a:solidFill>
                      </a:rPr>
                      <a:t>Therapeutic r/ship score</a:t>
                    </a:r>
                  </a:p>
                  <a:p>
                    <a:r>
                      <a:rPr lang="en-AU" sz="1600" dirty="0">
                        <a:solidFill>
                          <a:schemeClr val="bg1"/>
                        </a:solidFill>
                      </a:rPr>
                      <a:t>Progression score</a:t>
                    </a:r>
                  </a:p>
                </p:txBody>
              </p:sp>
              <p:sp>
                <p:nvSpPr>
                  <p:cNvPr id="11" name="TextBox 10">
                    <a:extLst>
                      <a:ext uri="{FF2B5EF4-FFF2-40B4-BE49-F238E27FC236}">
                        <a16:creationId xmlns:a16="http://schemas.microsoft.com/office/drawing/2014/main" id="{EC47B01A-2CE8-4ADF-9C5F-FF8514CE561C}"/>
                      </a:ext>
                    </a:extLst>
                  </p:cNvPr>
                  <p:cNvSpPr txBox="1"/>
                  <p:nvPr/>
                </p:nvSpPr>
                <p:spPr>
                  <a:xfrm>
                    <a:off x="109612" y="1615847"/>
                    <a:ext cx="2284723" cy="338554"/>
                  </a:xfrm>
                  <a:prstGeom prst="rect">
                    <a:avLst/>
                  </a:prstGeom>
                  <a:solidFill>
                    <a:schemeClr val="tx1">
                      <a:lumMod val="75000"/>
                      <a:lumOff val="25000"/>
                      <a:alpha val="70000"/>
                    </a:schemeClr>
                  </a:solidFill>
                  <a:ln>
                    <a:solidFill>
                      <a:schemeClr val="bg1"/>
                    </a:solidFill>
                  </a:ln>
                </p:spPr>
                <p:txBody>
                  <a:bodyPr wrap="square" rtlCol="0">
                    <a:spAutoFit/>
                  </a:bodyPr>
                  <a:lstStyle/>
                  <a:p>
                    <a:pPr algn="ctr"/>
                    <a:r>
                      <a:rPr lang="en-AU" sz="1600" dirty="0">
                        <a:solidFill>
                          <a:schemeClr val="bg1"/>
                        </a:solidFill>
                      </a:rPr>
                      <a:t>CLINICAL NOTES</a:t>
                    </a:r>
                  </a:p>
                </p:txBody>
              </p:sp>
            </p:grpSp>
            <p:grpSp>
              <p:nvGrpSpPr>
                <p:cNvPr id="17" name="Group 16">
                  <a:extLst>
                    <a:ext uri="{FF2B5EF4-FFF2-40B4-BE49-F238E27FC236}">
                      <a16:creationId xmlns:a16="http://schemas.microsoft.com/office/drawing/2014/main" id="{E8F72FF7-8A6A-46F7-877A-D3C2AF2478A5}"/>
                    </a:ext>
                  </a:extLst>
                </p:cNvPr>
                <p:cNvGrpSpPr/>
                <p:nvPr/>
              </p:nvGrpSpPr>
              <p:grpSpPr>
                <a:xfrm>
                  <a:off x="682392" y="1736975"/>
                  <a:ext cx="1860634" cy="1692025"/>
                  <a:chOff x="5631649" y="1962185"/>
                  <a:chExt cx="2375207" cy="1692025"/>
                </a:xfrm>
              </p:grpSpPr>
              <p:sp>
                <p:nvSpPr>
                  <p:cNvPr id="7" name="TextBox 6">
                    <a:extLst>
                      <a:ext uri="{FF2B5EF4-FFF2-40B4-BE49-F238E27FC236}">
                        <a16:creationId xmlns:a16="http://schemas.microsoft.com/office/drawing/2014/main" id="{E6802581-1AF5-4ED9-90B9-CB071FC02B96}"/>
                      </a:ext>
                    </a:extLst>
                  </p:cNvPr>
                  <p:cNvSpPr txBox="1"/>
                  <p:nvPr/>
                </p:nvSpPr>
                <p:spPr>
                  <a:xfrm>
                    <a:off x="5631649" y="2299993"/>
                    <a:ext cx="2375207" cy="1354217"/>
                  </a:xfrm>
                  <a:prstGeom prst="rect">
                    <a:avLst/>
                  </a:prstGeom>
                  <a:solidFill>
                    <a:schemeClr val="tx1">
                      <a:lumMod val="75000"/>
                      <a:lumOff val="25000"/>
                      <a:alpha val="70000"/>
                    </a:schemeClr>
                  </a:solidFill>
                  <a:ln>
                    <a:solidFill>
                      <a:schemeClr val="bg1"/>
                    </a:solidFill>
                  </a:ln>
                </p:spPr>
                <p:txBody>
                  <a:bodyPr wrap="square" rtlCol="0">
                    <a:spAutoFit/>
                  </a:bodyPr>
                  <a:lstStyle/>
                  <a:p>
                    <a:r>
                      <a:rPr lang="en-AU" sz="1600" dirty="0">
                        <a:solidFill>
                          <a:schemeClr val="bg1"/>
                        </a:solidFill>
                      </a:rPr>
                      <a:t>Name</a:t>
                    </a:r>
                  </a:p>
                  <a:p>
                    <a:r>
                      <a:rPr lang="en-AU" sz="1600" dirty="0">
                        <a:solidFill>
                          <a:schemeClr val="bg1"/>
                        </a:solidFill>
                      </a:rPr>
                      <a:t>Appointment dates</a:t>
                    </a:r>
                  </a:p>
                  <a:p>
                    <a:r>
                      <a:rPr lang="en-AU" sz="1600" dirty="0">
                        <a:solidFill>
                          <a:schemeClr val="bg1"/>
                        </a:solidFill>
                      </a:rPr>
                      <a:t>Depression subscale</a:t>
                    </a:r>
                  </a:p>
                  <a:p>
                    <a:r>
                      <a:rPr lang="en-AU" sz="1600" dirty="0">
                        <a:solidFill>
                          <a:schemeClr val="bg1"/>
                        </a:solidFill>
                      </a:rPr>
                      <a:t>Anxiety subscale</a:t>
                    </a:r>
                  </a:p>
                  <a:p>
                    <a:r>
                      <a:rPr lang="en-AU" sz="1600" dirty="0">
                        <a:solidFill>
                          <a:schemeClr val="bg1"/>
                        </a:solidFill>
                      </a:rPr>
                      <a:t>Stress subscale</a:t>
                    </a:r>
                  </a:p>
                </p:txBody>
              </p:sp>
              <p:sp>
                <p:nvSpPr>
                  <p:cNvPr id="16" name="TextBox 15">
                    <a:extLst>
                      <a:ext uri="{FF2B5EF4-FFF2-40B4-BE49-F238E27FC236}">
                        <a16:creationId xmlns:a16="http://schemas.microsoft.com/office/drawing/2014/main" id="{91089B15-C650-4625-A640-A5A25915058B}"/>
                      </a:ext>
                    </a:extLst>
                  </p:cNvPr>
                  <p:cNvSpPr txBox="1"/>
                  <p:nvPr/>
                </p:nvSpPr>
                <p:spPr>
                  <a:xfrm>
                    <a:off x="5631649" y="1962185"/>
                    <a:ext cx="2375207" cy="338554"/>
                  </a:xfrm>
                  <a:prstGeom prst="rect">
                    <a:avLst/>
                  </a:prstGeom>
                  <a:solidFill>
                    <a:schemeClr val="tx1">
                      <a:lumMod val="75000"/>
                      <a:lumOff val="25000"/>
                      <a:alpha val="70000"/>
                    </a:schemeClr>
                  </a:solidFill>
                  <a:ln>
                    <a:solidFill>
                      <a:schemeClr val="bg1"/>
                    </a:solidFill>
                  </a:ln>
                </p:spPr>
                <p:txBody>
                  <a:bodyPr wrap="square" rtlCol="0">
                    <a:spAutoFit/>
                  </a:bodyPr>
                  <a:lstStyle/>
                  <a:p>
                    <a:pPr algn="ctr"/>
                    <a:r>
                      <a:rPr lang="en-AU" sz="1600" dirty="0">
                        <a:solidFill>
                          <a:schemeClr val="bg1"/>
                        </a:solidFill>
                      </a:rPr>
                      <a:t>DASS21 OUTCOMES</a:t>
                    </a:r>
                  </a:p>
                </p:txBody>
              </p:sp>
            </p:grpSp>
            <p:grpSp>
              <p:nvGrpSpPr>
                <p:cNvPr id="90" name="Group 89">
                  <a:extLst>
                    <a:ext uri="{FF2B5EF4-FFF2-40B4-BE49-F238E27FC236}">
                      <a16:creationId xmlns:a16="http://schemas.microsoft.com/office/drawing/2014/main" id="{442AE3C2-0BEB-459D-A5FD-CD010F7C1AC2}"/>
                    </a:ext>
                  </a:extLst>
                </p:cNvPr>
                <p:cNvGrpSpPr/>
                <p:nvPr/>
              </p:nvGrpSpPr>
              <p:grpSpPr>
                <a:xfrm>
                  <a:off x="2543026" y="1536818"/>
                  <a:ext cx="7444057" cy="2188084"/>
                  <a:chOff x="2543026" y="1536818"/>
                  <a:chExt cx="7444057" cy="2188084"/>
                </a:xfrm>
              </p:grpSpPr>
              <p:grpSp>
                <p:nvGrpSpPr>
                  <p:cNvPr id="14" name="Group 13">
                    <a:extLst>
                      <a:ext uri="{FF2B5EF4-FFF2-40B4-BE49-F238E27FC236}">
                        <a16:creationId xmlns:a16="http://schemas.microsoft.com/office/drawing/2014/main" id="{96E2A7A7-3720-414E-96D8-B9EEC933EEDA}"/>
                      </a:ext>
                    </a:extLst>
                  </p:cNvPr>
                  <p:cNvGrpSpPr/>
                  <p:nvPr/>
                </p:nvGrpSpPr>
                <p:grpSpPr>
                  <a:xfrm>
                    <a:off x="3362626" y="1536818"/>
                    <a:ext cx="2521528" cy="2188084"/>
                    <a:chOff x="2544321" y="1992930"/>
                    <a:chExt cx="2521528" cy="2188084"/>
                  </a:xfrm>
                </p:grpSpPr>
                <p:sp>
                  <p:nvSpPr>
                    <p:cNvPr id="4" name="TextBox 3">
                      <a:extLst>
                        <a:ext uri="{FF2B5EF4-FFF2-40B4-BE49-F238E27FC236}">
                          <a16:creationId xmlns:a16="http://schemas.microsoft.com/office/drawing/2014/main" id="{A2108068-4FFE-4142-BF7E-E9C3710E2109}"/>
                        </a:ext>
                      </a:extLst>
                    </p:cNvPr>
                    <p:cNvSpPr txBox="1"/>
                    <p:nvPr/>
                  </p:nvSpPr>
                  <p:spPr>
                    <a:xfrm>
                      <a:off x="2544321" y="2334355"/>
                      <a:ext cx="2521528" cy="1846659"/>
                    </a:xfrm>
                    <a:prstGeom prst="rect">
                      <a:avLst/>
                    </a:prstGeom>
                    <a:solidFill>
                      <a:schemeClr val="tx1">
                        <a:lumMod val="75000"/>
                        <a:lumOff val="25000"/>
                        <a:alpha val="60000"/>
                      </a:schemeClr>
                    </a:solidFill>
                    <a:ln>
                      <a:solidFill>
                        <a:schemeClr val="bg1"/>
                      </a:solidFill>
                    </a:ln>
                  </p:spPr>
                  <p:txBody>
                    <a:bodyPr wrap="square" rtlCol="0">
                      <a:spAutoFit/>
                    </a:bodyPr>
                    <a:lstStyle/>
                    <a:p>
                      <a:r>
                        <a:rPr lang="en-AU" sz="1600" dirty="0">
                          <a:solidFill>
                            <a:schemeClr val="bg1"/>
                          </a:solidFill>
                        </a:rPr>
                        <a:t>ID</a:t>
                      </a:r>
                    </a:p>
                    <a:p>
                      <a:r>
                        <a:rPr lang="en-AU" sz="1600" dirty="0">
                          <a:solidFill>
                            <a:schemeClr val="bg1"/>
                          </a:solidFill>
                        </a:rPr>
                        <a:t>Name</a:t>
                      </a:r>
                    </a:p>
                    <a:p>
                      <a:r>
                        <a:rPr lang="en-AU" sz="1600" dirty="0">
                          <a:solidFill>
                            <a:schemeClr val="bg1"/>
                          </a:solidFill>
                        </a:rPr>
                        <a:t>Type</a:t>
                      </a:r>
                    </a:p>
                    <a:p>
                      <a:r>
                        <a:rPr lang="en-AU" sz="1600" dirty="0">
                          <a:solidFill>
                            <a:schemeClr val="bg1"/>
                          </a:solidFill>
                        </a:rPr>
                        <a:t>Source</a:t>
                      </a:r>
                    </a:p>
                    <a:p>
                      <a:r>
                        <a:rPr lang="en-AU" sz="1600" dirty="0">
                          <a:solidFill>
                            <a:schemeClr val="bg1"/>
                          </a:solidFill>
                        </a:rPr>
                        <a:t>Age</a:t>
                      </a:r>
                    </a:p>
                    <a:p>
                      <a:r>
                        <a:rPr lang="en-AU" sz="1600" dirty="0">
                          <a:solidFill>
                            <a:schemeClr val="bg1"/>
                          </a:solidFill>
                        </a:rPr>
                        <a:t>Suburb</a:t>
                      </a:r>
                    </a:p>
                    <a:p>
                      <a:r>
                        <a:rPr lang="en-AU" sz="1600" dirty="0">
                          <a:solidFill>
                            <a:schemeClr val="bg1"/>
                          </a:solidFill>
                        </a:rPr>
                        <a:t>Appointment dates</a:t>
                      </a:r>
                    </a:p>
                  </p:txBody>
                </p:sp>
                <p:sp>
                  <p:nvSpPr>
                    <p:cNvPr id="13" name="TextBox 12">
                      <a:extLst>
                        <a:ext uri="{FF2B5EF4-FFF2-40B4-BE49-F238E27FC236}">
                          <a16:creationId xmlns:a16="http://schemas.microsoft.com/office/drawing/2014/main" id="{FFCCC611-8418-4DD7-9AAB-6465D92A6F84}"/>
                        </a:ext>
                      </a:extLst>
                    </p:cNvPr>
                    <p:cNvSpPr txBox="1"/>
                    <p:nvPr/>
                  </p:nvSpPr>
                  <p:spPr>
                    <a:xfrm>
                      <a:off x="2544321" y="1992930"/>
                      <a:ext cx="2521528" cy="338554"/>
                    </a:xfrm>
                    <a:prstGeom prst="rect">
                      <a:avLst/>
                    </a:prstGeom>
                    <a:solidFill>
                      <a:schemeClr val="tx1">
                        <a:lumMod val="75000"/>
                        <a:lumOff val="25000"/>
                        <a:alpha val="70000"/>
                      </a:schemeClr>
                    </a:solidFill>
                    <a:ln>
                      <a:solidFill>
                        <a:schemeClr val="bg1"/>
                      </a:solidFill>
                    </a:ln>
                  </p:spPr>
                  <p:txBody>
                    <a:bodyPr wrap="square" rtlCol="0">
                      <a:spAutoFit/>
                    </a:bodyPr>
                    <a:lstStyle/>
                    <a:p>
                      <a:pPr algn="ctr"/>
                      <a:r>
                        <a:rPr lang="en-AU" sz="1600" dirty="0">
                          <a:solidFill>
                            <a:schemeClr val="bg1"/>
                          </a:solidFill>
                        </a:rPr>
                        <a:t>CRM</a:t>
                      </a:r>
                    </a:p>
                  </p:txBody>
                </p:sp>
              </p:grpSp>
              <p:grpSp>
                <p:nvGrpSpPr>
                  <p:cNvPr id="20" name="Group 19">
                    <a:extLst>
                      <a:ext uri="{FF2B5EF4-FFF2-40B4-BE49-F238E27FC236}">
                        <a16:creationId xmlns:a16="http://schemas.microsoft.com/office/drawing/2014/main" id="{874BD070-FC05-4963-ACCE-1A6403C572BB}"/>
                      </a:ext>
                    </a:extLst>
                  </p:cNvPr>
                  <p:cNvGrpSpPr/>
                  <p:nvPr/>
                </p:nvGrpSpPr>
                <p:grpSpPr>
                  <a:xfrm>
                    <a:off x="6489923" y="1772859"/>
                    <a:ext cx="2891391" cy="1415772"/>
                    <a:chOff x="8483636" y="1962346"/>
                    <a:chExt cx="2891391" cy="1415772"/>
                  </a:xfrm>
                </p:grpSpPr>
                <p:sp>
                  <p:nvSpPr>
                    <p:cNvPr id="9" name="TextBox 8">
                      <a:extLst>
                        <a:ext uri="{FF2B5EF4-FFF2-40B4-BE49-F238E27FC236}">
                          <a16:creationId xmlns:a16="http://schemas.microsoft.com/office/drawing/2014/main" id="{7A814DD4-1F26-42FE-A1E2-AB8112B9452C}"/>
                        </a:ext>
                      </a:extLst>
                    </p:cNvPr>
                    <p:cNvSpPr txBox="1"/>
                    <p:nvPr/>
                  </p:nvSpPr>
                  <p:spPr>
                    <a:xfrm>
                      <a:off x="8483636" y="2300900"/>
                      <a:ext cx="2891391" cy="1077218"/>
                    </a:xfrm>
                    <a:prstGeom prst="rect">
                      <a:avLst/>
                    </a:prstGeom>
                    <a:solidFill>
                      <a:schemeClr val="tx1">
                        <a:lumMod val="75000"/>
                        <a:lumOff val="25000"/>
                        <a:alpha val="70000"/>
                      </a:schemeClr>
                    </a:solidFill>
                    <a:ln>
                      <a:solidFill>
                        <a:schemeClr val="bg1"/>
                      </a:solidFill>
                    </a:ln>
                  </p:spPr>
                  <p:txBody>
                    <a:bodyPr wrap="square" rtlCol="0">
                      <a:spAutoFit/>
                    </a:bodyPr>
                    <a:lstStyle/>
                    <a:p>
                      <a:r>
                        <a:rPr lang="en-AU" sz="1600" dirty="0">
                          <a:solidFill>
                            <a:schemeClr val="bg1"/>
                          </a:solidFill>
                        </a:rPr>
                        <a:t>Name</a:t>
                      </a:r>
                    </a:p>
                    <a:p>
                      <a:r>
                        <a:rPr lang="en-AU" sz="1600" dirty="0">
                          <a:solidFill>
                            <a:schemeClr val="bg1"/>
                          </a:solidFill>
                        </a:rPr>
                        <a:t>Appointment dates</a:t>
                      </a:r>
                    </a:p>
                    <a:p>
                      <a:r>
                        <a:rPr lang="en-AU" sz="1600" dirty="0">
                          <a:solidFill>
                            <a:schemeClr val="bg1"/>
                          </a:solidFill>
                        </a:rPr>
                        <a:t>Pre/post relaxation score</a:t>
                      </a:r>
                    </a:p>
                    <a:p>
                      <a:r>
                        <a:rPr lang="en-AU" sz="1600" dirty="0">
                          <a:solidFill>
                            <a:schemeClr val="bg1"/>
                          </a:solidFill>
                        </a:rPr>
                        <a:t>Pre/post stress score</a:t>
                      </a:r>
                    </a:p>
                  </p:txBody>
                </p:sp>
                <p:sp>
                  <p:nvSpPr>
                    <p:cNvPr id="19" name="TextBox 18">
                      <a:extLst>
                        <a:ext uri="{FF2B5EF4-FFF2-40B4-BE49-F238E27FC236}">
                          <a16:creationId xmlns:a16="http://schemas.microsoft.com/office/drawing/2014/main" id="{31F1EB11-43E9-4F06-B461-CEF079A1BD16}"/>
                        </a:ext>
                      </a:extLst>
                    </p:cNvPr>
                    <p:cNvSpPr txBox="1"/>
                    <p:nvPr/>
                  </p:nvSpPr>
                  <p:spPr>
                    <a:xfrm>
                      <a:off x="8483636" y="1962346"/>
                      <a:ext cx="2891391" cy="338554"/>
                    </a:xfrm>
                    <a:prstGeom prst="rect">
                      <a:avLst/>
                    </a:prstGeom>
                    <a:solidFill>
                      <a:schemeClr val="tx1">
                        <a:lumMod val="75000"/>
                        <a:lumOff val="25000"/>
                        <a:alpha val="70000"/>
                      </a:schemeClr>
                    </a:solidFill>
                    <a:ln>
                      <a:solidFill>
                        <a:schemeClr val="bg1"/>
                      </a:solidFill>
                    </a:ln>
                  </p:spPr>
                  <p:txBody>
                    <a:bodyPr wrap="square" rtlCol="0">
                      <a:spAutoFit/>
                    </a:bodyPr>
                    <a:lstStyle/>
                    <a:p>
                      <a:pPr algn="ctr"/>
                      <a:r>
                        <a:rPr lang="en-AU" sz="1600" dirty="0">
                          <a:solidFill>
                            <a:schemeClr val="bg1"/>
                          </a:solidFill>
                        </a:rPr>
                        <a:t>ENERGY MEDICINE OUTCOMES</a:t>
                      </a:r>
                    </a:p>
                  </p:txBody>
                </p:sp>
              </p:grpSp>
              <p:cxnSp>
                <p:nvCxnSpPr>
                  <p:cNvPr id="10" name="Straight Connector 9">
                    <a:extLst>
                      <a:ext uri="{FF2B5EF4-FFF2-40B4-BE49-F238E27FC236}">
                        <a16:creationId xmlns:a16="http://schemas.microsoft.com/office/drawing/2014/main" id="{C47603C4-67FE-4B1A-9316-8AE55FFECCD0}"/>
                      </a:ext>
                    </a:extLst>
                  </p:cNvPr>
                  <p:cNvCxnSpPr/>
                  <p:nvPr/>
                </p:nvCxnSpPr>
                <p:spPr>
                  <a:xfrm>
                    <a:off x="2543026" y="2283967"/>
                    <a:ext cx="819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78210E3-6886-46C0-BD6B-08769EA07485}"/>
                      </a:ext>
                    </a:extLst>
                  </p:cNvPr>
                  <p:cNvCxnSpPr>
                    <a:cxnSpLocks/>
                  </p:cNvCxnSpPr>
                  <p:nvPr/>
                </p:nvCxnSpPr>
                <p:spPr>
                  <a:xfrm>
                    <a:off x="5884154" y="2283967"/>
                    <a:ext cx="6057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981BFA2-CAEC-4E5A-87B5-87F0B124D0E7}"/>
                      </a:ext>
                    </a:extLst>
                  </p:cNvPr>
                  <p:cNvCxnSpPr>
                    <a:cxnSpLocks/>
                  </p:cNvCxnSpPr>
                  <p:nvPr/>
                </p:nvCxnSpPr>
                <p:spPr>
                  <a:xfrm>
                    <a:off x="9381314" y="2283967"/>
                    <a:ext cx="6057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C454DE80-AB18-4284-8390-C9BA6D5EB9F7}"/>
                      </a:ext>
                    </a:extLst>
                  </p:cNvPr>
                  <p:cNvGrpSpPr/>
                  <p:nvPr/>
                </p:nvGrpSpPr>
                <p:grpSpPr>
                  <a:xfrm>
                    <a:off x="2543026" y="2465412"/>
                    <a:ext cx="819600" cy="1037227"/>
                    <a:chOff x="2543026" y="2465412"/>
                    <a:chExt cx="819600" cy="1037227"/>
                  </a:xfrm>
                </p:grpSpPr>
                <p:cxnSp>
                  <p:nvCxnSpPr>
                    <p:cNvPr id="41" name="Straight Connector 40">
                      <a:extLst>
                        <a:ext uri="{FF2B5EF4-FFF2-40B4-BE49-F238E27FC236}">
                          <a16:creationId xmlns:a16="http://schemas.microsoft.com/office/drawing/2014/main" id="{6E10E652-A725-42AE-91B4-DF1533332246}"/>
                        </a:ext>
                      </a:extLst>
                    </p:cNvPr>
                    <p:cNvCxnSpPr>
                      <a:cxnSpLocks/>
                    </p:cNvCxnSpPr>
                    <p:nvPr/>
                  </p:nvCxnSpPr>
                  <p:spPr>
                    <a:xfrm flipV="1">
                      <a:off x="2543026" y="2465830"/>
                      <a:ext cx="397799" cy="1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D8128B0-BA79-4B85-A00B-D7E9DDD2F6FF}"/>
                        </a:ext>
                      </a:extLst>
                    </p:cNvPr>
                    <p:cNvCxnSpPr>
                      <a:cxnSpLocks/>
                    </p:cNvCxnSpPr>
                    <p:nvPr/>
                  </p:nvCxnSpPr>
                  <p:spPr>
                    <a:xfrm>
                      <a:off x="2940825" y="3502639"/>
                      <a:ext cx="42180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6A95A1B-DC2A-43CA-98BD-5EE73AE7427E}"/>
                        </a:ext>
                      </a:extLst>
                    </p:cNvPr>
                    <p:cNvCxnSpPr>
                      <a:cxnSpLocks/>
                    </p:cNvCxnSpPr>
                    <p:nvPr/>
                  </p:nvCxnSpPr>
                  <p:spPr>
                    <a:xfrm>
                      <a:off x="2940825" y="2465412"/>
                      <a:ext cx="0" cy="10372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81AE5F26-E1FB-4702-A529-580508469327}"/>
                      </a:ext>
                    </a:extLst>
                  </p:cNvPr>
                  <p:cNvGrpSpPr/>
                  <p:nvPr/>
                </p:nvGrpSpPr>
                <p:grpSpPr>
                  <a:xfrm>
                    <a:off x="5884154" y="2547710"/>
                    <a:ext cx="605769" cy="954929"/>
                    <a:chOff x="5884154" y="2547710"/>
                    <a:chExt cx="605769" cy="954929"/>
                  </a:xfrm>
                </p:grpSpPr>
                <p:cxnSp>
                  <p:nvCxnSpPr>
                    <p:cNvPr id="78" name="Straight Connector 77">
                      <a:extLst>
                        <a:ext uri="{FF2B5EF4-FFF2-40B4-BE49-F238E27FC236}">
                          <a16:creationId xmlns:a16="http://schemas.microsoft.com/office/drawing/2014/main" id="{E01AFC4C-EB65-43C1-9DD8-D74F9BA69137}"/>
                        </a:ext>
                      </a:extLst>
                    </p:cNvPr>
                    <p:cNvCxnSpPr>
                      <a:cxnSpLocks/>
                    </p:cNvCxnSpPr>
                    <p:nvPr/>
                  </p:nvCxnSpPr>
                  <p:spPr>
                    <a:xfrm>
                      <a:off x="5884154" y="3502639"/>
                      <a:ext cx="21184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7E2BACA-3D59-49AB-B226-B8972CE1C08B}"/>
                        </a:ext>
                      </a:extLst>
                    </p:cNvPr>
                    <p:cNvCxnSpPr>
                      <a:cxnSpLocks/>
                    </p:cNvCxnSpPr>
                    <p:nvPr/>
                  </p:nvCxnSpPr>
                  <p:spPr>
                    <a:xfrm>
                      <a:off x="6096000" y="2547710"/>
                      <a:ext cx="3939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B52683F-7558-47C5-831A-91383285B97A}"/>
                        </a:ext>
                      </a:extLst>
                    </p:cNvPr>
                    <p:cNvCxnSpPr>
                      <a:cxnSpLocks/>
                    </p:cNvCxnSpPr>
                    <p:nvPr/>
                  </p:nvCxnSpPr>
                  <p:spPr>
                    <a:xfrm flipV="1">
                      <a:off x="6096000" y="2547710"/>
                      <a:ext cx="0" cy="95492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cxnSp>
            <p:nvCxnSpPr>
              <p:cNvPr id="96" name="Straight Connector 95">
                <a:extLst>
                  <a:ext uri="{FF2B5EF4-FFF2-40B4-BE49-F238E27FC236}">
                    <a16:creationId xmlns:a16="http://schemas.microsoft.com/office/drawing/2014/main" id="{E713A9B0-E506-4637-BB11-76171C322B9A}"/>
                  </a:ext>
                </a:extLst>
              </p:cNvPr>
              <p:cNvCxnSpPr>
                <a:cxnSpLocks/>
              </p:cNvCxnSpPr>
              <p:nvPr/>
            </p:nvCxnSpPr>
            <p:spPr>
              <a:xfrm>
                <a:off x="1542144" y="2362431"/>
                <a:ext cx="866243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CD6D221-CC0A-4BD0-B4CF-4D06504E3016}"/>
                  </a:ext>
                </a:extLst>
              </p:cNvPr>
              <p:cNvCxnSpPr>
                <a:cxnSpLocks/>
              </p:cNvCxnSpPr>
              <p:nvPr/>
            </p:nvCxnSpPr>
            <p:spPr>
              <a:xfrm flipH="1">
                <a:off x="1542145" y="2375845"/>
                <a:ext cx="1" cy="772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318F3F8D-FE59-4A5E-9116-02B6AD92CD3F}"/>
                  </a:ext>
                </a:extLst>
              </p:cNvPr>
              <p:cNvCxnSpPr>
                <a:cxnSpLocks/>
              </p:cNvCxnSpPr>
              <p:nvPr/>
            </p:nvCxnSpPr>
            <p:spPr>
              <a:xfrm>
                <a:off x="4145453" y="2362431"/>
                <a:ext cx="0" cy="5860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EA51C48-A890-47C1-AB83-961EEDD1BC7E}"/>
                  </a:ext>
                </a:extLst>
              </p:cNvPr>
              <p:cNvCxnSpPr>
                <a:cxnSpLocks/>
                <a:endCxn id="19" idx="0"/>
              </p:cNvCxnSpPr>
              <p:nvPr/>
            </p:nvCxnSpPr>
            <p:spPr>
              <a:xfrm>
                <a:off x="7712982" y="2375845"/>
                <a:ext cx="0" cy="8087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36CB43FB-9949-4780-86E1-C49DD0C4E85C}"/>
                  </a:ext>
                </a:extLst>
              </p:cNvPr>
              <p:cNvCxnSpPr>
                <a:cxnSpLocks/>
              </p:cNvCxnSpPr>
              <p:nvPr/>
            </p:nvCxnSpPr>
            <p:spPr>
              <a:xfrm flipH="1">
                <a:off x="10204581" y="2362431"/>
                <a:ext cx="895" cy="8221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51089629-A308-4F42-8949-3DEF7684C71C}"/>
                  </a:ext>
                </a:extLst>
              </p:cNvPr>
              <p:cNvCxnSpPr>
                <a:cxnSpLocks/>
                <a:stCxn id="101" idx="2"/>
              </p:cNvCxnSpPr>
              <p:nvPr/>
            </p:nvCxnSpPr>
            <p:spPr>
              <a:xfrm>
                <a:off x="6061849" y="1759081"/>
                <a:ext cx="0" cy="6033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75AB7707-C7C2-4634-9260-6AFB91F0D314}"/>
                </a:ext>
              </a:extLst>
            </p:cNvPr>
            <p:cNvGrpSpPr/>
            <p:nvPr/>
          </p:nvGrpSpPr>
          <p:grpSpPr>
            <a:xfrm>
              <a:off x="4837733" y="402231"/>
              <a:ext cx="2448232" cy="1356850"/>
              <a:chOff x="4837733" y="402231"/>
              <a:chExt cx="2448232" cy="1356850"/>
            </a:xfrm>
          </p:grpSpPr>
          <p:sp>
            <p:nvSpPr>
              <p:cNvPr id="101" name="Diamond 100">
                <a:extLst>
                  <a:ext uri="{FF2B5EF4-FFF2-40B4-BE49-F238E27FC236}">
                    <a16:creationId xmlns:a16="http://schemas.microsoft.com/office/drawing/2014/main" id="{7C70F2FC-E6B1-4B24-8877-56B10A48F27A}"/>
                  </a:ext>
                </a:extLst>
              </p:cNvPr>
              <p:cNvSpPr/>
              <p:nvPr/>
            </p:nvSpPr>
            <p:spPr>
              <a:xfrm>
                <a:off x="4837733" y="402231"/>
                <a:ext cx="2448232" cy="1356850"/>
              </a:xfrm>
              <a:prstGeom prst="diamond">
                <a:avLst/>
              </a:prstGeom>
              <a:solidFill>
                <a:schemeClr val="tx1">
                  <a:lumMod val="75000"/>
                  <a:lumOff val="25000"/>
                  <a:alpha val="7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8" name="TextBox 107">
                <a:extLst>
                  <a:ext uri="{FF2B5EF4-FFF2-40B4-BE49-F238E27FC236}">
                    <a16:creationId xmlns:a16="http://schemas.microsoft.com/office/drawing/2014/main" id="{9D433DC9-F5F7-42B2-B262-198CC3D374B7}"/>
                  </a:ext>
                </a:extLst>
              </p:cNvPr>
              <p:cNvSpPr txBox="1"/>
              <p:nvPr/>
            </p:nvSpPr>
            <p:spPr>
              <a:xfrm>
                <a:off x="5181600" y="895990"/>
                <a:ext cx="1828800" cy="369332"/>
              </a:xfrm>
              <a:prstGeom prst="rect">
                <a:avLst/>
              </a:prstGeom>
              <a:noFill/>
              <a:ln>
                <a:noFill/>
              </a:ln>
            </p:spPr>
            <p:txBody>
              <a:bodyPr wrap="square" rtlCol="0">
                <a:spAutoFit/>
              </a:bodyPr>
              <a:lstStyle/>
              <a:p>
                <a:pPr algn="ctr"/>
                <a:r>
                  <a:rPr lang="en-AU" dirty="0">
                    <a:solidFill>
                      <a:schemeClr val="bg1"/>
                    </a:solidFill>
                  </a:rPr>
                  <a:t>DATA SOURCES</a:t>
                </a:r>
              </a:p>
            </p:txBody>
          </p:sp>
        </p:grpSp>
      </p:grpSp>
      <p:grpSp>
        <p:nvGrpSpPr>
          <p:cNvPr id="8" name="Group 7">
            <a:extLst>
              <a:ext uri="{FF2B5EF4-FFF2-40B4-BE49-F238E27FC236}">
                <a16:creationId xmlns:a16="http://schemas.microsoft.com/office/drawing/2014/main" id="{51DFA933-A473-47AB-8DCE-253D31CC2361}"/>
              </a:ext>
            </a:extLst>
          </p:cNvPr>
          <p:cNvGrpSpPr/>
          <p:nvPr/>
        </p:nvGrpSpPr>
        <p:grpSpPr>
          <a:xfrm>
            <a:off x="1719736" y="5865070"/>
            <a:ext cx="8711985" cy="592123"/>
            <a:chOff x="1290623" y="6050304"/>
            <a:chExt cx="8711985" cy="592123"/>
          </a:xfrm>
        </p:grpSpPr>
        <p:sp>
          <p:nvSpPr>
            <p:cNvPr id="2" name="TextBox 1">
              <a:extLst>
                <a:ext uri="{FF2B5EF4-FFF2-40B4-BE49-F238E27FC236}">
                  <a16:creationId xmlns:a16="http://schemas.microsoft.com/office/drawing/2014/main" id="{A396A3DB-51D1-4ACD-8E84-AD2CF0731EBF}"/>
                </a:ext>
              </a:extLst>
            </p:cNvPr>
            <p:cNvSpPr txBox="1"/>
            <p:nvPr/>
          </p:nvSpPr>
          <p:spPr>
            <a:xfrm>
              <a:off x="1290623" y="6050305"/>
              <a:ext cx="2721144" cy="584775"/>
            </a:xfrm>
            <a:prstGeom prst="rect">
              <a:avLst/>
            </a:prstGeom>
            <a:solidFill>
              <a:schemeClr val="tx1">
                <a:lumMod val="75000"/>
                <a:lumOff val="25000"/>
                <a:alpha val="70000"/>
              </a:schemeClr>
            </a:solidFill>
            <a:ln>
              <a:solidFill>
                <a:schemeClr val="bg1"/>
              </a:solidFill>
            </a:ln>
          </p:spPr>
          <p:txBody>
            <a:bodyPr wrap="square" rtlCol="0">
              <a:spAutoFit/>
            </a:bodyPr>
            <a:lstStyle/>
            <a:p>
              <a:pPr algn="ctr"/>
              <a:r>
                <a:rPr lang="en-AU" sz="1600" dirty="0">
                  <a:solidFill>
                    <a:schemeClr val="bg1"/>
                  </a:solidFill>
                </a:rPr>
                <a:t>Demographics, Clinical details </a:t>
              </a:r>
            </a:p>
            <a:p>
              <a:pPr algn="ctr"/>
              <a:r>
                <a:rPr lang="en-AU" sz="1600" dirty="0">
                  <a:solidFill>
                    <a:schemeClr val="bg1"/>
                  </a:solidFill>
                </a:rPr>
                <a:t>&amp; Progress ratings (n = 237)</a:t>
              </a:r>
            </a:p>
          </p:txBody>
        </p:sp>
        <p:sp>
          <p:nvSpPr>
            <p:cNvPr id="3" name="TextBox 2">
              <a:extLst>
                <a:ext uri="{FF2B5EF4-FFF2-40B4-BE49-F238E27FC236}">
                  <a16:creationId xmlns:a16="http://schemas.microsoft.com/office/drawing/2014/main" id="{1A4204CC-9A7B-4274-BD6E-730B0E3548C1}"/>
                </a:ext>
              </a:extLst>
            </p:cNvPr>
            <p:cNvSpPr txBox="1"/>
            <p:nvPr/>
          </p:nvSpPr>
          <p:spPr>
            <a:xfrm>
              <a:off x="4311260" y="6057652"/>
              <a:ext cx="2721151" cy="584775"/>
            </a:xfrm>
            <a:prstGeom prst="rect">
              <a:avLst/>
            </a:prstGeom>
            <a:solidFill>
              <a:schemeClr val="tx1">
                <a:lumMod val="75000"/>
                <a:lumOff val="25000"/>
                <a:alpha val="70000"/>
              </a:schemeClr>
            </a:solidFill>
            <a:ln>
              <a:solidFill>
                <a:schemeClr val="bg1"/>
              </a:solidFill>
            </a:ln>
          </p:spPr>
          <p:txBody>
            <a:bodyPr wrap="square" rtlCol="0">
              <a:spAutoFit/>
            </a:bodyPr>
            <a:lstStyle/>
            <a:p>
              <a:pPr algn="ctr"/>
              <a:r>
                <a:rPr lang="en-AU" sz="1600" dirty="0">
                  <a:solidFill>
                    <a:schemeClr val="bg1"/>
                  </a:solidFill>
                </a:rPr>
                <a:t>Longitudinal DASS21 </a:t>
              </a:r>
            </a:p>
            <a:p>
              <a:pPr algn="ctr"/>
              <a:r>
                <a:rPr lang="en-AU" sz="1600" dirty="0">
                  <a:solidFill>
                    <a:schemeClr val="bg1"/>
                  </a:solidFill>
                </a:rPr>
                <a:t>Data (n = 237)</a:t>
              </a:r>
            </a:p>
          </p:txBody>
        </p:sp>
        <p:sp>
          <p:nvSpPr>
            <p:cNvPr id="6" name="TextBox 5">
              <a:extLst>
                <a:ext uri="{FF2B5EF4-FFF2-40B4-BE49-F238E27FC236}">
                  <a16:creationId xmlns:a16="http://schemas.microsoft.com/office/drawing/2014/main" id="{C2C04019-63D8-45E4-A63F-EC74A5C18124}"/>
                </a:ext>
              </a:extLst>
            </p:cNvPr>
            <p:cNvSpPr txBox="1"/>
            <p:nvPr/>
          </p:nvSpPr>
          <p:spPr>
            <a:xfrm>
              <a:off x="7281457" y="6050304"/>
              <a:ext cx="2721151" cy="584775"/>
            </a:xfrm>
            <a:prstGeom prst="rect">
              <a:avLst/>
            </a:prstGeom>
            <a:solidFill>
              <a:schemeClr val="tx1">
                <a:lumMod val="75000"/>
                <a:lumOff val="25000"/>
                <a:alpha val="70000"/>
              </a:schemeClr>
            </a:solidFill>
            <a:ln>
              <a:solidFill>
                <a:schemeClr val="bg1"/>
              </a:solidFill>
            </a:ln>
          </p:spPr>
          <p:txBody>
            <a:bodyPr wrap="square" rtlCol="0">
              <a:spAutoFit/>
            </a:bodyPr>
            <a:lstStyle/>
            <a:p>
              <a:pPr algn="ctr"/>
              <a:r>
                <a:rPr lang="en-AU" sz="1600" dirty="0">
                  <a:solidFill>
                    <a:schemeClr val="bg1"/>
                  </a:solidFill>
                </a:rPr>
                <a:t>Energy medicine</a:t>
              </a:r>
            </a:p>
            <a:p>
              <a:pPr algn="ctr"/>
              <a:r>
                <a:rPr lang="en-AU" sz="1600" dirty="0">
                  <a:solidFill>
                    <a:schemeClr val="bg1"/>
                  </a:solidFill>
                </a:rPr>
                <a:t>pre- post data (n = 42)</a:t>
              </a:r>
            </a:p>
          </p:txBody>
        </p:sp>
      </p:grpSp>
      <p:sp>
        <p:nvSpPr>
          <p:cNvPr id="22" name="Left Brace 21">
            <a:extLst>
              <a:ext uri="{FF2B5EF4-FFF2-40B4-BE49-F238E27FC236}">
                <a16:creationId xmlns:a16="http://schemas.microsoft.com/office/drawing/2014/main" id="{C8A1DBFD-1BA9-4A60-A281-148CD4B73951}"/>
              </a:ext>
            </a:extLst>
          </p:cNvPr>
          <p:cNvSpPr/>
          <p:nvPr/>
        </p:nvSpPr>
        <p:spPr>
          <a:xfrm rot="16200000">
            <a:off x="5802384" y="1516669"/>
            <a:ext cx="395110" cy="8019389"/>
          </a:xfrm>
          <a:prstGeom prst="leftBrace">
            <a:avLst>
              <a:gd name="adj1" fmla="val 8333"/>
              <a:gd name="adj2" fmla="val 50131"/>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pic>
        <p:nvPicPr>
          <p:cNvPr id="24" name="Graphic 23" descr="Abacus">
            <a:extLst>
              <a:ext uri="{FF2B5EF4-FFF2-40B4-BE49-F238E27FC236}">
                <a16:creationId xmlns:a16="http://schemas.microsoft.com/office/drawing/2014/main" id="{8D0E14D0-4A02-4CD9-8618-9EFB7A1DAC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364" y="149072"/>
            <a:ext cx="914400" cy="914400"/>
          </a:xfrm>
          <a:prstGeom prst="rect">
            <a:avLst/>
          </a:prstGeom>
        </p:spPr>
      </p:pic>
    </p:spTree>
    <p:extLst>
      <p:ext uri="{BB962C8B-B14F-4D97-AF65-F5344CB8AC3E}">
        <p14:creationId xmlns:p14="http://schemas.microsoft.com/office/powerpoint/2010/main" val="376805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0-#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par>
                          <p:cTn id="17" fill="hold">
                            <p:stCondLst>
                              <p:cond delay="1500"/>
                            </p:stCondLst>
                            <p:childTnLst>
                              <p:par>
                                <p:cTn id="18" presetID="22" presetClass="entr" presetSubtype="1" fill="hold" nodeType="afterEffect">
                                  <p:stCondLst>
                                    <p:cond delay="0"/>
                                  </p:stCondLst>
                                  <p:childTnLst>
                                    <p:set>
                                      <p:cBhvr>
                                        <p:cTn id="19" dur="1" fill="hold">
                                          <p:stCondLst>
                                            <p:cond delay="0"/>
                                          </p:stCondLst>
                                        </p:cTn>
                                        <p:tgtEl>
                                          <p:spTgt spid="111"/>
                                        </p:tgtEl>
                                        <p:attrNameLst>
                                          <p:attrName>style.visibility</p:attrName>
                                        </p:attrNameLst>
                                      </p:cBhvr>
                                      <p:to>
                                        <p:strVal val="visible"/>
                                      </p:to>
                                    </p:set>
                                    <p:animEffect transition="in" filter="wipe(up)">
                                      <p:cBhvr>
                                        <p:cTn id="20" dur="500"/>
                                        <p:tgtEl>
                                          <p:spTgt spid="111"/>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up)">
                                      <p:cBhvr>
                                        <p:cTn id="23" dur="500"/>
                                        <p:tgtEl>
                                          <p:spTgt spid="22"/>
                                        </p:tgtEl>
                                      </p:cBhvr>
                                    </p:animEffect>
                                  </p:childTnLst>
                                </p:cTn>
                              </p:par>
                            </p:childTnLst>
                          </p:cTn>
                        </p:par>
                        <p:par>
                          <p:cTn id="24" fill="hold">
                            <p:stCondLst>
                              <p:cond delay="2000"/>
                            </p:stCondLst>
                            <p:childTnLst>
                              <p:par>
                                <p:cTn id="25" presetID="2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7" grpId="0"/>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0"/>
            <a:lum/>
          </a:blip>
          <a:srcRect/>
          <a:stretch>
            <a:fillRect t="-9000" b="-9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3ADEE1A-DC85-40B0-BD38-0DE8BF3E4E7B}"/>
              </a:ext>
            </a:extLst>
          </p:cNvPr>
          <p:cNvSpPr/>
          <p:nvPr/>
        </p:nvSpPr>
        <p:spPr>
          <a:xfrm>
            <a:off x="105643" y="1683137"/>
            <a:ext cx="11980714" cy="390641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69896CC5-CC51-48CD-B567-B3997FFFE34F}"/>
              </a:ext>
            </a:extLst>
          </p:cNvPr>
          <p:cNvSpPr>
            <a:spLocks noGrp="1"/>
          </p:cNvSpPr>
          <p:nvPr>
            <p:ph type="title"/>
          </p:nvPr>
        </p:nvSpPr>
        <p:spPr>
          <a:xfrm>
            <a:off x="838199" y="261976"/>
            <a:ext cx="10515600" cy="1024895"/>
          </a:xfrm>
        </p:spPr>
        <p:txBody>
          <a:bodyPr>
            <a:normAutofit/>
          </a:bodyPr>
          <a:lstStyle/>
          <a:p>
            <a:pPr algn="ctr"/>
            <a:r>
              <a:rPr lang="en-AU" sz="4000" dirty="0">
                <a:solidFill>
                  <a:schemeClr val="bg1"/>
                </a:solidFill>
                <a:latin typeface="Roboto Slab"/>
              </a:rPr>
              <a:t>Demographics and clinical features</a:t>
            </a:r>
          </a:p>
        </p:txBody>
      </p:sp>
      <p:cxnSp>
        <p:nvCxnSpPr>
          <p:cNvPr id="4" name="Straight Connector 3">
            <a:extLst>
              <a:ext uri="{FF2B5EF4-FFF2-40B4-BE49-F238E27FC236}">
                <a16:creationId xmlns:a16="http://schemas.microsoft.com/office/drawing/2014/main" id="{3A8C2B94-8708-4BA4-8EA9-9EA83D471337}"/>
              </a:ext>
            </a:extLst>
          </p:cNvPr>
          <p:cNvCxnSpPr/>
          <p:nvPr/>
        </p:nvCxnSpPr>
        <p:spPr>
          <a:xfrm>
            <a:off x="4326193" y="1213039"/>
            <a:ext cx="353961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3E9A55BA-B184-46CC-BEB6-4B651365DEFF}"/>
              </a:ext>
            </a:extLst>
          </p:cNvPr>
          <p:cNvGrpSpPr/>
          <p:nvPr/>
        </p:nvGrpSpPr>
        <p:grpSpPr>
          <a:xfrm>
            <a:off x="8464282" y="2605842"/>
            <a:ext cx="3057359" cy="572586"/>
            <a:chOff x="8707341" y="2237935"/>
            <a:chExt cx="3057359" cy="572586"/>
          </a:xfrm>
        </p:grpSpPr>
        <p:grpSp>
          <p:nvGrpSpPr>
            <p:cNvPr id="6" name="Group 5">
              <a:extLst>
                <a:ext uri="{FF2B5EF4-FFF2-40B4-BE49-F238E27FC236}">
                  <a16:creationId xmlns:a16="http://schemas.microsoft.com/office/drawing/2014/main" id="{91ECF338-5428-4E24-A91C-6EAAB273380F}"/>
                </a:ext>
              </a:extLst>
            </p:cNvPr>
            <p:cNvGrpSpPr/>
            <p:nvPr/>
          </p:nvGrpSpPr>
          <p:grpSpPr>
            <a:xfrm>
              <a:off x="8707341" y="2237935"/>
              <a:ext cx="1601936" cy="572586"/>
              <a:chOff x="7339334" y="2822935"/>
              <a:chExt cx="1601936" cy="624456"/>
            </a:xfrm>
          </p:grpSpPr>
          <p:sp>
            <p:nvSpPr>
              <p:cNvPr id="7" name="Rectangle: Rounded Corners 6">
                <a:extLst>
                  <a:ext uri="{FF2B5EF4-FFF2-40B4-BE49-F238E27FC236}">
                    <a16:creationId xmlns:a16="http://schemas.microsoft.com/office/drawing/2014/main" id="{EC3E7D70-F704-48B8-940F-86E5F941C49C}"/>
                  </a:ext>
                </a:extLst>
              </p:cNvPr>
              <p:cNvSpPr/>
              <p:nvPr/>
            </p:nvSpPr>
            <p:spPr>
              <a:xfrm>
                <a:off x="7339334" y="2822935"/>
                <a:ext cx="1601936" cy="6244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26386604-2C2C-409F-ADF9-E14361AF1C2E}"/>
                  </a:ext>
                </a:extLst>
              </p:cNvPr>
              <p:cNvSpPr txBox="1"/>
              <p:nvPr/>
            </p:nvSpPr>
            <p:spPr>
              <a:xfrm>
                <a:off x="7411826" y="2887667"/>
                <a:ext cx="1494673" cy="503487"/>
              </a:xfrm>
              <a:prstGeom prst="rect">
                <a:avLst/>
              </a:prstGeom>
              <a:noFill/>
            </p:spPr>
            <p:txBody>
              <a:bodyPr wrap="square" rtlCol="0">
                <a:spAutoFit/>
              </a:bodyPr>
              <a:lstStyle/>
              <a:p>
                <a:pPr algn="ctr"/>
                <a:r>
                  <a:rPr lang="en-AU" sz="1200" b="1" dirty="0">
                    <a:solidFill>
                      <a:schemeClr val="bg1"/>
                    </a:solidFill>
                    <a:latin typeface="Roboto Slab"/>
                  </a:rPr>
                  <a:t>Mean treatment days</a:t>
                </a:r>
              </a:p>
            </p:txBody>
          </p:sp>
        </p:grpSp>
        <p:sp>
          <p:nvSpPr>
            <p:cNvPr id="17" name="TextBox 16">
              <a:extLst>
                <a:ext uri="{FF2B5EF4-FFF2-40B4-BE49-F238E27FC236}">
                  <a16:creationId xmlns:a16="http://schemas.microsoft.com/office/drawing/2014/main" id="{970ADE9C-F55A-4435-886E-0E17FC241BC1}"/>
                </a:ext>
              </a:extLst>
            </p:cNvPr>
            <p:cNvSpPr txBox="1"/>
            <p:nvPr/>
          </p:nvSpPr>
          <p:spPr>
            <a:xfrm>
              <a:off x="10380343" y="2367129"/>
              <a:ext cx="1384357" cy="307777"/>
            </a:xfrm>
            <a:prstGeom prst="rect">
              <a:avLst/>
            </a:prstGeom>
            <a:noFill/>
          </p:spPr>
          <p:txBody>
            <a:bodyPr wrap="square" rtlCol="0">
              <a:spAutoFit/>
            </a:bodyPr>
            <a:lstStyle/>
            <a:p>
              <a:r>
                <a:rPr lang="en-AU" sz="1400" b="1" dirty="0">
                  <a:solidFill>
                    <a:schemeClr val="accent1"/>
                  </a:solidFill>
                  <a:latin typeface="Roboto Slab"/>
                </a:rPr>
                <a:t>78 days</a:t>
              </a:r>
            </a:p>
          </p:txBody>
        </p:sp>
      </p:grpSp>
      <p:grpSp>
        <p:nvGrpSpPr>
          <p:cNvPr id="51" name="Group 50">
            <a:extLst>
              <a:ext uri="{FF2B5EF4-FFF2-40B4-BE49-F238E27FC236}">
                <a16:creationId xmlns:a16="http://schemas.microsoft.com/office/drawing/2014/main" id="{1EE4A608-0209-4771-B96E-E95FFDEC704B}"/>
              </a:ext>
            </a:extLst>
          </p:cNvPr>
          <p:cNvGrpSpPr/>
          <p:nvPr/>
        </p:nvGrpSpPr>
        <p:grpSpPr>
          <a:xfrm>
            <a:off x="8502550" y="4098289"/>
            <a:ext cx="2847211" cy="697897"/>
            <a:chOff x="8719293" y="2999777"/>
            <a:chExt cx="2847211" cy="697897"/>
          </a:xfrm>
        </p:grpSpPr>
        <p:grpSp>
          <p:nvGrpSpPr>
            <p:cNvPr id="11" name="Group 10">
              <a:extLst>
                <a:ext uri="{FF2B5EF4-FFF2-40B4-BE49-F238E27FC236}">
                  <a16:creationId xmlns:a16="http://schemas.microsoft.com/office/drawing/2014/main" id="{AEB58D83-1152-4B3B-A627-C110238EE122}"/>
                </a:ext>
              </a:extLst>
            </p:cNvPr>
            <p:cNvGrpSpPr/>
            <p:nvPr/>
          </p:nvGrpSpPr>
          <p:grpSpPr>
            <a:xfrm>
              <a:off x="8719293" y="2999777"/>
              <a:ext cx="1589984" cy="697897"/>
              <a:chOff x="7339334" y="2815377"/>
              <a:chExt cx="949038" cy="800254"/>
            </a:xfrm>
          </p:grpSpPr>
          <p:sp>
            <p:nvSpPr>
              <p:cNvPr id="12" name="Rectangle: Rounded Corners 11">
                <a:extLst>
                  <a:ext uri="{FF2B5EF4-FFF2-40B4-BE49-F238E27FC236}">
                    <a16:creationId xmlns:a16="http://schemas.microsoft.com/office/drawing/2014/main" id="{B34BEAE4-DCA9-4598-A5C3-E4694F56E9F5}"/>
                  </a:ext>
                </a:extLst>
              </p:cNvPr>
              <p:cNvSpPr/>
              <p:nvPr/>
            </p:nvSpPr>
            <p:spPr>
              <a:xfrm>
                <a:off x="7339334" y="2815377"/>
                <a:ext cx="949038" cy="6320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Box 12">
                <a:extLst>
                  <a:ext uri="{FF2B5EF4-FFF2-40B4-BE49-F238E27FC236}">
                    <a16:creationId xmlns:a16="http://schemas.microsoft.com/office/drawing/2014/main" id="{5739E24D-2A3D-47E5-B462-50CA4CDE2C0C}"/>
                  </a:ext>
                </a:extLst>
              </p:cNvPr>
              <p:cNvSpPr txBox="1"/>
              <p:nvPr/>
            </p:nvSpPr>
            <p:spPr>
              <a:xfrm>
                <a:off x="7378214" y="2874506"/>
                <a:ext cx="910158" cy="741125"/>
              </a:xfrm>
              <a:prstGeom prst="rect">
                <a:avLst/>
              </a:prstGeom>
              <a:noFill/>
            </p:spPr>
            <p:txBody>
              <a:bodyPr wrap="square" rtlCol="0">
                <a:spAutoFit/>
              </a:bodyPr>
              <a:lstStyle/>
              <a:p>
                <a:pPr algn="ctr"/>
                <a:r>
                  <a:rPr lang="en-AU" sz="1200" b="1" dirty="0">
                    <a:solidFill>
                      <a:schemeClr val="bg1"/>
                    </a:solidFill>
                    <a:latin typeface="Roboto Slab"/>
                  </a:rPr>
                  <a:t>Median treatment days</a:t>
                </a:r>
              </a:p>
            </p:txBody>
          </p:sp>
        </p:grpSp>
        <p:sp>
          <p:nvSpPr>
            <p:cNvPr id="18" name="TextBox 17">
              <a:extLst>
                <a:ext uri="{FF2B5EF4-FFF2-40B4-BE49-F238E27FC236}">
                  <a16:creationId xmlns:a16="http://schemas.microsoft.com/office/drawing/2014/main" id="{7B40906D-D9C3-4D87-909C-76CD338C531D}"/>
                </a:ext>
              </a:extLst>
            </p:cNvPr>
            <p:cNvSpPr txBox="1"/>
            <p:nvPr/>
          </p:nvSpPr>
          <p:spPr>
            <a:xfrm>
              <a:off x="10402500" y="3115465"/>
              <a:ext cx="1164004" cy="307777"/>
            </a:xfrm>
            <a:prstGeom prst="rect">
              <a:avLst/>
            </a:prstGeom>
            <a:noFill/>
          </p:spPr>
          <p:txBody>
            <a:bodyPr wrap="square" rtlCol="0">
              <a:spAutoFit/>
            </a:bodyPr>
            <a:lstStyle/>
            <a:p>
              <a:r>
                <a:rPr lang="en-AU" sz="1400" b="1" dirty="0">
                  <a:solidFill>
                    <a:schemeClr val="accent1"/>
                  </a:solidFill>
                  <a:latin typeface="Roboto Slab"/>
                </a:rPr>
                <a:t>38 days</a:t>
              </a:r>
            </a:p>
          </p:txBody>
        </p:sp>
      </p:grpSp>
      <p:grpSp>
        <p:nvGrpSpPr>
          <p:cNvPr id="52" name="Group 51">
            <a:extLst>
              <a:ext uri="{FF2B5EF4-FFF2-40B4-BE49-F238E27FC236}">
                <a16:creationId xmlns:a16="http://schemas.microsoft.com/office/drawing/2014/main" id="{62FFA1A4-032B-4761-B54A-ED97A9217D8C}"/>
              </a:ext>
            </a:extLst>
          </p:cNvPr>
          <p:cNvGrpSpPr/>
          <p:nvPr/>
        </p:nvGrpSpPr>
        <p:grpSpPr>
          <a:xfrm>
            <a:off x="8450899" y="1842786"/>
            <a:ext cx="3307949" cy="693554"/>
            <a:chOff x="8707341" y="3727226"/>
            <a:chExt cx="3307949" cy="693554"/>
          </a:xfrm>
        </p:grpSpPr>
        <p:grpSp>
          <p:nvGrpSpPr>
            <p:cNvPr id="14" name="Group 13">
              <a:extLst>
                <a:ext uri="{FF2B5EF4-FFF2-40B4-BE49-F238E27FC236}">
                  <a16:creationId xmlns:a16="http://schemas.microsoft.com/office/drawing/2014/main" id="{3F035A15-E8D0-41C6-BFCF-D7ADF8135744}"/>
                </a:ext>
              </a:extLst>
            </p:cNvPr>
            <p:cNvGrpSpPr/>
            <p:nvPr/>
          </p:nvGrpSpPr>
          <p:grpSpPr>
            <a:xfrm>
              <a:off x="8707341" y="3727226"/>
              <a:ext cx="1601937" cy="693554"/>
              <a:chOff x="7339334" y="2768192"/>
              <a:chExt cx="949038" cy="810874"/>
            </a:xfrm>
          </p:grpSpPr>
          <p:sp>
            <p:nvSpPr>
              <p:cNvPr id="15" name="Rectangle: Rounded Corners 14">
                <a:extLst>
                  <a:ext uri="{FF2B5EF4-FFF2-40B4-BE49-F238E27FC236}">
                    <a16:creationId xmlns:a16="http://schemas.microsoft.com/office/drawing/2014/main" id="{3E9FCAC8-176B-431F-B464-99D2290989CD}"/>
                  </a:ext>
                </a:extLst>
              </p:cNvPr>
              <p:cNvSpPr/>
              <p:nvPr/>
            </p:nvSpPr>
            <p:spPr>
              <a:xfrm>
                <a:off x="7339334" y="2768192"/>
                <a:ext cx="949038" cy="6791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TextBox 15">
                <a:extLst>
                  <a:ext uri="{FF2B5EF4-FFF2-40B4-BE49-F238E27FC236}">
                    <a16:creationId xmlns:a16="http://schemas.microsoft.com/office/drawing/2014/main" id="{DE2A5B7C-13EB-4E3F-AD54-4E2BA9F3E583}"/>
                  </a:ext>
                </a:extLst>
              </p:cNvPr>
              <p:cNvSpPr txBox="1"/>
              <p:nvPr/>
            </p:nvSpPr>
            <p:spPr>
              <a:xfrm>
                <a:off x="7391403" y="2837941"/>
                <a:ext cx="896969" cy="741125"/>
              </a:xfrm>
              <a:prstGeom prst="rect">
                <a:avLst/>
              </a:prstGeom>
              <a:noFill/>
            </p:spPr>
            <p:txBody>
              <a:bodyPr wrap="square" rtlCol="0">
                <a:spAutoFit/>
              </a:bodyPr>
              <a:lstStyle/>
              <a:p>
                <a:pPr algn="ctr"/>
                <a:r>
                  <a:rPr lang="en-AU" sz="1200" b="1" dirty="0">
                    <a:solidFill>
                      <a:schemeClr val="bg1"/>
                    </a:solidFill>
                    <a:latin typeface="Roboto Slab"/>
                  </a:rPr>
                  <a:t>Range of treatment days</a:t>
                </a:r>
              </a:p>
            </p:txBody>
          </p:sp>
        </p:grpSp>
        <p:sp>
          <p:nvSpPr>
            <p:cNvPr id="19" name="TextBox 18">
              <a:extLst>
                <a:ext uri="{FF2B5EF4-FFF2-40B4-BE49-F238E27FC236}">
                  <a16:creationId xmlns:a16="http://schemas.microsoft.com/office/drawing/2014/main" id="{3355E891-0999-4BAE-80BF-653BF3B838C8}"/>
                </a:ext>
              </a:extLst>
            </p:cNvPr>
            <p:cNvSpPr txBox="1"/>
            <p:nvPr/>
          </p:nvSpPr>
          <p:spPr>
            <a:xfrm>
              <a:off x="10380343" y="3863801"/>
              <a:ext cx="1634947" cy="307777"/>
            </a:xfrm>
            <a:prstGeom prst="rect">
              <a:avLst/>
            </a:prstGeom>
            <a:noFill/>
          </p:spPr>
          <p:txBody>
            <a:bodyPr wrap="square" rtlCol="0">
              <a:spAutoFit/>
            </a:bodyPr>
            <a:lstStyle/>
            <a:p>
              <a:r>
                <a:rPr lang="en-AU" sz="1400" b="1" dirty="0">
                  <a:solidFill>
                    <a:schemeClr val="accent1"/>
                  </a:solidFill>
                  <a:latin typeface="Roboto Slab"/>
                </a:rPr>
                <a:t>1 to 396 days</a:t>
              </a:r>
            </a:p>
          </p:txBody>
        </p:sp>
      </p:grpSp>
      <p:grpSp>
        <p:nvGrpSpPr>
          <p:cNvPr id="53" name="Group 52">
            <a:extLst>
              <a:ext uri="{FF2B5EF4-FFF2-40B4-BE49-F238E27FC236}">
                <a16:creationId xmlns:a16="http://schemas.microsoft.com/office/drawing/2014/main" id="{BFD9DD53-0CA9-4A0A-BBFC-9F9E956823DD}"/>
              </a:ext>
            </a:extLst>
          </p:cNvPr>
          <p:cNvGrpSpPr/>
          <p:nvPr/>
        </p:nvGrpSpPr>
        <p:grpSpPr>
          <a:xfrm>
            <a:off x="8323569" y="3349185"/>
            <a:ext cx="3361255" cy="593047"/>
            <a:chOff x="8570689" y="4419358"/>
            <a:chExt cx="3361255" cy="593047"/>
          </a:xfrm>
        </p:grpSpPr>
        <p:grpSp>
          <p:nvGrpSpPr>
            <p:cNvPr id="20" name="Group 19">
              <a:extLst>
                <a:ext uri="{FF2B5EF4-FFF2-40B4-BE49-F238E27FC236}">
                  <a16:creationId xmlns:a16="http://schemas.microsoft.com/office/drawing/2014/main" id="{302D37D2-FC6B-4D25-8CAE-4AE2D4191A12}"/>
                </a:ext>
              </a:extLst>
            </p:cNvPr>
            <p:cNvGrpSpPr/>
            <p:nvPr/>
          </p:nvGrpSpPr>
          <p:grpSpPr>
            <a:xfrm>
              <a:off x="8570689" y="4419358"/>
              <a:ext cx="1772702" cy="593047"/>
              <a:chOff x="7271735" y="2675395"/>
              <a:chExt cx="1125572" cy="671211"/>
            </a:xfrm>
          </p:grpSpPr>
          <p:sp>
            <p:nvSpPr>
              <p:cNvPr id="21" name="Rectangle: Rounded Corners 20">
                <a:extLst>
                  <a:ext uri="{FF2B5EF4-FFF2-40B4-BE49-F238E27FC236}">
                    <a16:creationId xmlns:a16="http://schemas.microsoft.com/office/drawing/2014/main" id="{B2563AC4-9440-405B-AA44-2FCD375AEB75}"/>
                  </a:ext>
                </a:extLst>
              </p:cNvPr>
              <p:cNvSpPr/>
              <p:nvPr/>
            </p:nvSpPr>
            <p:spPr>
              <a:xfrm>
                <a:off x="7366999" y="2675395"/>
                <a:ext cx="1008647" cy="6712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TextBox 21">
                <a:extLst>
                  <a:ext uri="{FF2B5EF4-FFF2-40B4-BE49-F238E27FC236}">
                    <a16:creationId xmlns:a16="http://schemas.microsoft.com/office/drawing/2014/main" id="{F41CDF62-A4CB-456B-9E04-61873A2DC924}"/>
                  </a:ext>
                </a:extLst>
              </p:cNvPr>
              <p:cNvSpPr txBox="1"/>
              <p:nvPr/>
            </p:nvSpPr>
            <p:spPr>
              <a:xfrm>
                <a:off x="7271735" y="2784394"/>
                <a:ext cx="1125572" cy="503488"/>
              </a:xfrm>
              <a:prstGeom prst="rect">
                <a:avLst/>
              </a:prstGeom>
              <a:noFill/>
            </p:spPr>
            <p:txBody>
              <a:bodyPr wrap="square" rtlCol="0">
                <a:spAutoFit/>
              </a:bodyPr>
              <a:lstStyle/>
              <a:p>
                <a:pPr algn="ctr"/>
                <a:r>
                  <a:rPr lang="en-AU" sz="1200" b="1" dirty="0">
                    <a:solidFill>
                      <a:schemeClr val="bg1"/>
                    </a:solidFill>
                    <a:latin typeface="Roboto Slab"/>
                  </a:rPr>
                  <a:t>Range for 50% of clients</a:t>
                </a:r>
              </a:p>
            </p:txBody>
          </p:sp>
        </p:grpSp>
        <p:sp>
          <p:nvSpPr>
            <p:cNvPr id="23" name="TextBox 22">
              <a:extLst>
                <a:ext uri="{FF2B5EF4-FFF2-40B4-BE49-F238E27FC236}">
                  <a16:creationId xmlns:a16="http://schemas.microsoft.com/office/drawing/2014/main" id="{5711300C-74CA-49EA-BCDC-5A813A0A86B7}"/>
                </a:ext>
              </a:extLst>
            </p:cNvPr>
            <p:cNvSpPr txBox="1"/>
            <p:nvPr/>
          </p:nvSpPr>
          <p:spPr>
            <a:xfrm>
              <a:off x="10390548" y="4561992"/>
              <a:ext cx="1541396" cy="307777"/>
            </a:xfrm>
            <a:prstGeom prst="rect">
              <a:avLst/>
            </a:prstGeom>
            <a:noFill/>
          </p:spPr>
          <p:txBody>
            <a:bodyPr wrap="square" rtlCol="0">
              <a:spAutoFit/>
            </a:bodyPr>
            <a:lstStyle/>
            <a:p>
              <a:r>
                <a:rPr lang="en-AU" sz="1400" b="1" dirty="0">
                  <a:solidFill>
                    <a:schemeClr val="accent1"/>
                  </a:solidFill>
                  <a:latin typeface="Roboto Slab"/>
                </a:rPr>
                <a:t>8 to 94 days</a:t>
              </a:r>
            </a:p>
          </p:txBody>
        </p:sp>
      </p:grpSp>
      <p:grpSp>
        <p:nvGrpSpPr>
          <p:cNvPr id="54" name="Group 53">
            <a:extLst>
              <a:ext uri="{FF2B5EF4-FFF2-40B4-BE49-F238E27FC236}">
                <a16:creationId xmlns:a16="http://schemas.microsoft.com/office/drawing/2014/main" id="{7216F649-50C9-4383-AE32-B64FC071BFD8}"/>
              </a:ext>
            </a:extLst>
          </p:cNvPr>
          <p:cNvGrpSpPr/>
          <p:nvPr/>
        </p:nvGrpSpPr>
        <p:grpSpPr>
          <a:xfrm>
            <a:off x="8390685" y="4779842"/>
            <a:ext cx="3397444" cy="593047"/>
            <a:chOff x="8617846" y="5142675"/>
            <a:chExt cx="3397444" cy="593047"/>
          </a:xfrm>
        </p:grpSpPr>
        <p:grpSp>
          <p:nvGrpSpPr>
            <p:cNvPr id="24" name="Group 23">
              <a:extLst>
                <a:ext uri="{FF2B5EF4-FFF2-40B4-BE49-F238E27FC236}">
                  <a16:creationId xmlns:a16="http://schemas.microsoft.com/office/drawing/2014/main" id="{8584A71F-C52E-49B2-B933-D0F324DE894F}"/>
                </a:ext>
              </a:extLst>
            </p:cNvPr>
            <p:cNvGrpSpPr/>
            <p:nvPr/>
          </p:nvGrpSpPr>
          <p:grpSpPr>
            <a:xfrm>
              <a:off x="8617846" y="5142675"/>
              <a:ext cx="1772702" cy="593047"/>
              <a:chOff x="7301677" y="2815294"/>
              <a:chExt cx="1125572" cy="646772"/>
            </a:xfrm>
          </p:grpSpPr>
          <p:sp>
            <p:nvSpPr>
              <p:cNvPr id="25" name="Rectangle: Rounded Corners 24">
                <a:extLst>
                  <a:ext uri="{FF2B5EF4-FFF2-40B4-BE49-F238E27FC236}">
                    <a16:creationId xmlns:a16="http://schemas.microsoft.com/office/drawing/2014/main" id="{0DFD5071-60EC-4972-B9C4-DF33DF88FCD1}"/>
                  </a:ext>
                </a:extLst>
              </p:cNvPr>
              <p:cNvSpPr/>
              <p:nvPr/>
            </p:nvSpPr>
            <p:spPr>
              <a:xfrm>
                <a:off x="7366999" y="2815294"/>
                <a:ext cx="1008647" cy="6467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TextBox 25">
                <a:extLst>
                  <a:ext uri="{FF2B5EF4-FFF2-40B4-BE49-F238E27FC236}">
                    <a16:creationId xmlns:a16="http://schemas.microsoft.com/office/drawing/2014/main" id="{2EB1F7D8-C2AA-49C9-B616-888B172429A6}"/>
                  </a:ext>
                </a:extLst>
              </p:cNvPr>
              <p:cNvSpPr txBox="1"/>
              <p:nvPr/>
            </p:nvSpPr>
            <p:spPr>
              <a:xfrm>
                <a:off x="7301677" y="2873929"/>
                <a:ext cx="1125572" cy="503488"/>
              </a:xfrm>
              <a:prstGeom prst="rect">
                <a:avLst/>
              </a:prstGeom>
              <a:noFill/>
            </p:spPr>
            <p:txBody>
              <a:bodyPr wrap="square" rtlCol="0">
                <a:spAutoFit/>
              </a:bodyPr>
              <a:lstStyle/>
              <a:p>
                <a:pPr algn="ctr"/>
                <a:r>
                  <a:rPr lang="en-AU" sz="1200" b="1" dirty="0">
                    <a:solidFill>
                      <a:schemeClr val="bg1"/>
                    </a:solidFill>
                    <a:latin typeface="Roboto Slab"/>
                  </a:rPr>
                  <a:t>No. sessions per month</a:t>
                </a:r>
              </a:p>
            </p:txBody>
          </p:sp>
        </p:grpSp>
        <p:sp>
          <p:nvSpPr>
            <p:cNvPr id="27" name="TextBox 26">
              <a:extLst>
                <a:ext uri="{FF2B5EF4-FFF2-40B4-BE49-F238E27FC236}">
                  <a16:creationId xmlns:a16="http://schemas.microsoft.com/office/drawing/2014/main" id="{21E45EA3-ACF2-4A1F-8218-527305CA487D}"/>
                </a:ext>
              </a:extLst>
            </p:cNvPr>
            <p:cNvSpPr txBox="1"/>
            <p:nvPr/>
          </p:nvSpPr>
          <p:spPr>
            <a:xfrm>
              <a:off x="10380343" y="5271278"/>
              <a:ext cx="1634947" cy="307777"/>
            </a:xfrm>
            <a:prstGeom prst="rect">
              <a:avLst/>
            </a:prstGeom>
            <a:noFill/>
          </p:spPr>
          <p:txBody>
            <a:bodyPr wrap="square" rtlCol="0">
              <a:spAutoFit/>
            </a:bodyPr>
            <a:lstStyle/>
            <a:p>
              <a:r>
                <a:rPr lang="en-AU" sz="1400" b="1" dirty="0">
                  <a:solidFill>
                    <a:schemeClr val="accent1"/>
                  </a:solidFill>
                  <a:latin typeface="Roboto Slab"/>
                </a:rPr>
                <a:t>2 sessions</a:t>
              </a:r>
            </a:p>
          </p:txBody>
        </p:sp>
      </p:grpSp>
      <p:pic>
        <p:nvPicPr>
          <p:cNvPr id="33" name="Content Placeholder 32" descr="Chart, histogram&#10;&#10;Description automatically generated">
            <a:extLst>
              <a:ext uri="{FF2B5EF4-FFF2-40B4-BE49-F238E27FC236}">
                <a16:creationId xmlns:a16="http://schemas.microsoft.com/office/drawing/2014/main" id="{450D5549-F4E3-49EF-83FF-6219594C949E}"/>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b="5231"/>
          <a:stretch/>
        </p:blipFill>
        <p:spPr>
          <a:xfrm>
            <a:off x="3574155" y="1929572"/>
            <a:ext cx="4236151" cy="3595307"/>
          </a:xfrm>
        </p:spPr>
      </p:pic>
      <p:grpSp>
        <p:nvGrpSpPr>
          <p:cNvPr id="42" name="Group 41">
            <a:extLst>
              <a:ext uri="{FF2B5EF4-FFF2-40B4-BE49-F238E27FC236}">
                <a16:creationId xmlns:a16="http://schemas.microsoft.com/office/drawing/2014/main" id="{7CBAB094-3E5B-4CE2-A203-C5AE7EC449C6}"/>
              </a:ext>
            </a:extLst>
          </p:cNvPr>
          <p:cNvGrpSpPr/>
          <p:nvPr/>
        </p:nvGrpSpPr>
        <p:grpSpPr>
          <a:xfrm>
            <a:off x="443840" y="5781829"/>
            <a:ext cx="2980374" cy="539346"/>
            <a:chOff x="298854" y="2301369"/>
            <a:chExt cx="2980374" cy="539346"/>
          </a:xfrm>
          <a:solidFill>
            <a:schemeClr val="bg1"/>
          </a:solidFill>
        </p:grpSpPr>
        <p:pic>
          <p:nvPicPr>
            <p:cNvPr id="35" name="Graphic 34" descr="Gender">
              <a:extLst>
                <a:ext uri="{FF2B5EF4-FFF2-40B4-BE49-F238E27FC236}">
                  <a16:creationId xmlns:a16="http://schemas.microsoft.com/office/drawing/2014/main" id="{AC422027-BAB9-4259-8FE4-A5EFBAB29B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8854" y="2301369"/>
              <a:ext cx="539346" cy="539346"/>
            </a:xfrm>
            <a:prstGeom prst="rect">
              <a:avLst/>
            </a:prstGeom>
          </p:spPr>
        </p:pic>
        <p:sp>
          <p:nvSpPr>
            <p:cNvPr id="36" name="TextBox 35">
              <a:extLst>
                <a:ext uri="{FF2B5EF4-FFF2-40B4-BE49-F238E27FC236}">
                  <a16:creationId xmlns:a16="http://schemas.microsoft.com/office/drawing/2014/main" id="{E8C7041F-70EA-4A3D-B295-06585E2AC5F5}"/>
                </a:ext>
              </a:extLst>
            </p:cNvPr>
            <p:cNvSpPr txBox="1"/>
            <p:nvPr/>
          </p:nvSpPr>
          <p:spPr>
            <a:xfrm>
              <a:off x="931606" y="2430136"/>
              <a:ext cx="2347622" cy="307777"/>
            </a:xfrm>
            <a:prstGeom prst="rect">
              <a:avLst/>
            </a:prstGeom>
            <a:noFill/>
          </p:spPr>
          <p:txBody>
            <a:bodyPr wrap="square" rtlCol="0">
              <a:spAutoFit/>
            </a:bodyPr>
            <a:lstStyle/>
            <a:p>
              <a:r>
                <a:rPr lang="en-AU" sz="1400" b="1" dirty="0">
                  <a:solidFill>
                    <a:schemeClr val="bg1"/>
                  </a:solidFill>
                  <a:latin typeface="Roboto Slab"/>
                </a:rPr>
                <a:t>F = 52%  M = 48%</a:t>
              </a:r>
            </a:p>
          </p:txBody>
        </p:sp>
      </p:grpSp>
      <p:grpSp>
        <p:nvGrpSpPr>
          <p:cNvPr id="41" name="Group 40">
            <a:extLst>
              <a:ext uri="{FF2B5EF4-FFF2-40B4-BE49-F238E27FC236}">
                <a16:creationId xmlns:a16="http://schemas.microsoft.com/office/drawing/2014/main" id="{C40EA141-F5D1-4C97-B872-63F9EA33E371}"/>
              </a:ext>
            </a:extLst>
          </p:cNvPr>
          <p:cNvGrpSpPr/>
          <p:nvPr/>
        </p:nvGrpSpPr>
        <p:grpSpPr>
          <a:xfrm>
            <a:off x="3018741" y="5708114"/>
            <a:ext cx="2825266" cy="555414"/>
            <a:chOff x="493148" y="2991049"/>
            <a:chExt cx="2825266" cy="555414"/>
          </a:xfrm>
        </p:grpSpPr>
        <p:pic>
          <p:nvPicPr>
            <p:cNvPr id="38" name="Graphic 37" descr="Cake">
              <a:extLst>
                <a:ext uri="{FF2B5EF4-FFF2-40B4-BE49-F238E27FC236}">
                  <a16:creationId xmlns:a16="http://schemas.microsoft.com/office/drawing/2014/main" id="{565DC557-836E-44F6-B212-8F4B523CDB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3148" y="2991049"/>
              <a:ext cx="555414" cy="555414"/>
            </a:xfrm>
            <a:prstGeom prst="rect">
              <a:avLst/>
            </a:prstGeom>
          </p:spPr>
        </p:pic>
        <p:sp>
          <p:nvSpPr>
            <p:cNvPr id="39" name="TextBox 38">
              <a:extLst>
                <a:ext uri="{FF2B5EF4-FFF2-40B4-BE49-F238E27FC236}">
                  <a16:creationId xmlns:a16="http://schemas.microsoft.com/office/drawing/2014/main" id="{61084347-C265-426F-8BCB-679795CE9E7D}"/>
                </a:ext>
              </a:extLst>
            </p:cNvPr>
            <p:cNvSpPr txBox="1"/>
            <p:nvPr/>
          </p:nvSpPr>
          <p:spPr>
            <a:xfrm>
              <a:off x="970792" y="3169432"/>
              <a:ext cx="2347622" cy="307777"/>
            </a:xfrm>
            <a:prstGeom prst="rect">
              <a:avLst/>
            </a:prstGeom>
            <a:noFill/>
          </p:spPr>
          <p:txBody>
            <a:bodyPr wrap="square" rtlCol="0">
              <a:spAutoFit/>
            </a:bodyPr>
            <a:lstStyle/>
            <a:p>
              <a:r>
                <a:rPr lang="en-AU" sz="1400" b="1" dirty="0">
                  <a:solidFill>
                    <a:schemeClr val="bg1"/>
                  </a:solidFill>
                  <a:latin typeface="Roboto Slab"/>
                </a:rPr>
                <a:t>Ave = 38 years</a:t>
              </a:r>
            </a:p>
          </p:txBody>
        </p:sp>
      </p:grpSp>
      <p:graphicFrame>
        <p:nvGraphicFramePr>
          <p:cNvPr id="40" name="Table 40">
            <a:extLst>
              <a:ext uri="{FF2B5EF4-FFF2-40B4-BE49-F238E27FC236}">
                <a16:creationId xmlns:a16="http://schemas.microsoft.com/office/drawing/2014/main" id="{89EF3BDF-9466-4581-931F-988C60B94C10}"/>
              </a:ext>
            </a:extLst>
          </p:cNvPr>
          <p:cNvGraphicFramePr>
            <a:graphicFrameLocks noGrp="1"/>
          </p:cNvGraphicFramePr>
          <p:nvPr>
            <p:extLst>
              <p:ext uri="{D42A27DB-BD31-4B8C-83A1-F6EECF244321}">
                <p14:modId xmlns:p14="http://schemas.microsoft.com/office/powerpoint/2010/main" val="1939635085"/>
              </p:ext>
            </p:extLst>
          </p:nvPr>
        </p:nvGraphicFramePr>
        <p:xfrm>
          <a:off x="191568" y="1842786"/>
          <a:ext cx="2869324" cy="1854200"/>
        </p:xfrm>
        <a:graphic>
          <a:graphicData uri="http://schemas.openxmlformats.org/drawingml/2006/table">
            <a:tbl>
              <a:tblPr firstRow="1" bandRow="1">
                <a:tableStyleId>{5C22544A-7EE6-4342-B048-85BDC9FD1C3A}</a:tableStyleId>
              </a:tblPr>
              <a:tblGrid>
                <a:gridCol w="1485061">
                  <a:extLst>
                    <a:ext uri="{9D8B030D-6E8A-4147-A177-3AD203B41FA5}">
                      <a16:colId xmlns:a16="http://schemas.microsoft.com/office/drawing/2014/main" val="330095070"/>
                    </a:ext>
                  </a:extLst>
                </a:gridCol>
                <a:gridCol w="1384263">
                  <a:extLst>
                    <a:ext uri="{9D8B030D-6E8A-4147-A177-3AD203B41FA5}">
                      <a16:colId xmlns:a16="http://schemas.microsoft.com/office/drawing/2014/main" val="2885627029"/>
                    </a:ext>
                  </a:extLst>
                </a:gridCol>
              </a:tblGrid>
              <a:tr h="370840">
                <a:tc>
                  <a:txBody>
                    <a:bodyPr/>
                    <a:lstStyle/>
                    <a:p>
                      <a:r>
                        <a:rPr lang="en-AU" sz="1400" dirty="0">
                          <a:latin typeface="Roboto Slab"/>
                        </a:rPr>
                        <a:t>Source</a:t>
                      </a:r>
                    </a:p>
                  </a:txBody>
                  <a:tcPr/>
                </a:tc>
                <a:tc>
                  <a:txBody>
                    <a:bodyPr/>
                    <a:lstStyle/>
                    <a:p>
                      <a:r>
                        <a:rPr lang="en-AU" sz="1400" dirty="0">
                          <a:latin typeface="Roboto Slab"/>
                        </a:rPr>
                        <a:t>n (%)</a:t>
                      </a:r>
                    </a:p>
                  </a:txBody>
                  <a:tcPr/>
                </a:tc>
                <a:extLst>
                  <a:ext uri="{0D108BD9-81ED-4DB2-BD59-A6C34878D82A}">
                    <a16:rowId xmlns:a16="http://schemas.microsoft.com/office/drawing/2014/main" val="3077509476"/>
                  </a:ext>
                </a:extLst>
              </a:tr>
              <a:tr h="370840">
                <a:tc>
                  <a:txBody>
                    <a:bodyPr/>
                    <a:lstStyle/>
                    <a:p>
                      <a:r>
                        <a:rPr lang="en-AU" sz="1400" dirty="0">
                          <a:latin typeface="Roboto Slab"/>
                        </a:rPr>
                        <a:t>Internet</a:t>
                      </a:r>
                    </a:p>
                  </a:txBody>
                  <a:tcPr/>
                </a:tc>
                <a:tc>
                  <a:txBody>
                    <a:bodyPr/>
                    <a:lstStyle/>
                    <a:p>
                      <a:r>
                        <a:rPr lang="en-AU" sz="1400" dirty="0">
                          <a:latin typeface="Roboto Slab"/>
                        </a:rPr>
                        <a:t>123 (52%)</a:t>
                      </a:r>
                    </a:p>
                  </a:txBody>
                  <a:tcPr/>
                </a:tc>
                <a:extLst>
                  <a:ext uri="{0D108BD9-81ED-4DB2-BD59-A6C34878D82A}">
                    <a16:rowId xmlns:a16="http://schemas.microsoft.com/office/drawing/2014/main" val="697960814"/>
                  </a:ext>
                </a:extLst>
              </a:tr>
              <a:tr h="370840">
                <a:tc>
                  <a:txBody>
                    <a:bodyPr/>
                    <a:lstStyle/>
                    <a:p>
                      <a:r>
                        <a:rPr lang="en-AU" sz="1400" dirty="0">
                          <a:latin typeface="Roboto Slab"/>
                        </a:rPr>
                        <a:t>Agency</a:t>
                      </a:r>
                    </a:p>
                  </a:txBody>
                  <a:tcPr/>
                </a:tc>
                <a:tc>
                  <a:txBody>
                    <a:bodyPr/>
                    <a:lstStyle/>
                    <a:p>
                      <a:r>
                        <a:rPr lang="en-AU" sz="1400" dirty="0">
                          <a:latin typeface="Roboto Slab"/>
                        </a:rPr>
                        <a:t>50  (21%)</a:t>
                      </a:r>
                    </a:p>
                  </a:txBody>
                  <a:tcPr/>
                </a:tc>
                <a:extLst>
                  <a:ext uri="{0D108BD9-81ED-4DB2-BD59-A6C34878D82A}">
                    <a16:rowId xmlns:a16="http://schemas.microsoft.com/office/drawing/2014/main" val="2984224277"/>
                  </a:ext>
                </a:extLst>
              </a:tr>
              <a:tr h="370840">
                <a:tc>
                  <a:txBody>
                    <a:bodyPr/>
                    <a:lstStyle/>
                    <a:p>
                      <a:r>
                        <a:rPr lang="en-AU" sz="1400" dirty="0">
                          <a:latin typeface="Roboto Slab"/>
                        </a:rPr>
                        <a:t>Word of mouth</a:t>
                      </a:r>
                    </a:p>
                  </a:txBody>
                  <a:tcPr/>
                </a:tc>
                <a:tc>
                  <a:txBody>
                    <a:bodyPr/>
                    <a:lstStyle/>
                    <a:p>
                      <a:r>
                        <a:rPr lang="en-AU" sz="1400" dirty="0">
                          <a:latin typeface="Roboto Slab"/>
                        </a:rPr>
                        <a:t>38 (16%)</a:t>
                      </a:r>
                    </a:p>
                  </a:txBody>
                  <a:tcPr/>
                </a:tc>
                <a:extLst>
                  <a:ext uri="{0D108BD9-81ED-4DB2-BD59-A6C34878D82A}">
                    <a16:rowId xmlns:a16="http://schemas.microsoft.com/office/drawing/2014/main" val="1583934532"/>
                  </a:ext>
                </a:extLst>
              </a:tr>
              <a:tr h="370840">
                <a:tc>
                  <a:txBody>
                    <a:bodyPr/>
                    <a:lstStyle/>
                    <a:p>
                      <a:r>
                        <a:rPr lang="en-AU" sz="1400" dirty="0">
                          <a:latin typeface="Roboto Slab"/>
                        </a:rPr>
                        <a:t>Referral</a:t>
                      </a:r>
                    </a:p>
                  </a:txBody>
                  <a:tcPr/>
                </a:tc>
                <a:tc>
                  <a:txBody>
                    <a:bodyPr/>
                    <a:lstStyle/>
                    <a:p>
                      <a:r>
                        <a:rPr lang="en-AU" sz="1400" dirty="0">
                          <a:latin typeface="Roboto Slab"/>
                        </a:rPr>
                        <a:t>26  (11%)</a:t>
                      </a:r>
                    </a:p>
                  </a:txBody>
                  <a:tcPr/>
                </a:tc>
                <a:extLst>
                  <a:ext uri="{0D108BD9-81ED-4DB2-BD59-A6C34878D82A}">
                    <a16:rowId xmlns:a16="http://schemas.microsoft.com/office/drawing/2014/main" val="3910552983"/>
                  </a:ext>
                </a:extLst>
              </a:tr>
            </a:tbl>
          </a:graphicData>
        </a:graphic>
      </p:graphicFrame>
      <p:graphicFrame>
        <p:nvGraphicFramePr>
          <p:cNvPr id="49" name="Table 40">
            <a:extLst>
              <a:ext uri="{FF2B5EF4-FFF2-40B4-BE49-F238E27FC236}">
                <a16:creationId xmlns:a16="http://schemas.microsoft.com/office/drawing/2014/main" id="{1204316C-AEEB-4BC2-BF23-AA6652EDA894}"/>
              </a:ext>
            </a:extLst>
          </p:cNvPr>
          <p:cNvGraphicFramePr>
            <a:graphicFrameLocks noGrp="1"/>
          </p:cNvGraphicFramePr>
          <p:nvPr>
            <p:extLst>
              <p:ext uri="{D42A27DB-BD31-4B8C-83A1-F6EECF244321}">
                <p14:modId xmlns:p14="http://schemas.microsoft.com/office/powerpoint/2010/main" val="996207596"/>
              </p:ext>
            </p:extLst>
          </p:nvPr>
        </p:nvGraphicFramePr>
        <p:xfrm>
          <a:off x="191568" y="3839383"/>
          <a:ext cx="2869324" cy="1483360"/>
        </p:xfrm>
        <a:graphic>
          <a:graphicData uri="http://schemas.openxmlformats.org/drawingml/2006/table">
            <a:tbl>
              <a:tblPr firstRow="1" bandRow="1">
                <a:tableStyleId>{5C22544A-7EE6-4342-B048-85BDC9FD1C3A}</a:tableStyleId>
              </a:tblPr>
              <a:tblGrid>
                <a:gridCol w="1495571">
                  <a:extLst>
                    <a:ext uri="{9D8B030D-6E8A-4147-A177-3AD203B41FA5}">
                      <a16:colId xmlns:a16="http://schemas.microsoft.com/office/drawing/2014/main" val="330095070"/>
                    </a:ext>
                  </a:extLst>
                </a:gridCol>
                <a:gridCol w="1373753">
                  <a:extLst>
                    <a:ext uri="{9D8B030D-6E8A-4147-A177-3AD203B41FA5}">
                      <a16:colId xmlns:a16="http://schemas.microsoft.com/office/drawing/2014/main" val="2885627029"/>
                    </a:ext>
                  </a:extLst>
                </a:gridCol>
              </a:tblGrid>
              <a:tr h="370840">
                <a:tc>
                  <a:txBody>
                    <a:bodyPr/>
                    <a:lstStyle/>
                    <a:p>
                      <a:r>
                        <a:rPr lang="en-AU" sz="1400" dirty="0">
                          <a:latin typeface="Roboto Slab"/>
                        </a:rPr>
                        <a:t>Client Type</a:t>
                      </a:r>
                    </a:p>
                  </a:txBody>
                  <a:tcPr/>
                </a:tc>
                <a:tc>
                  <a:txBody>
                    <a:bodyPr/>
                    <a:lstStyle/>
                    <a:p>
                      <a:r>
                        <a:rPr lang="en-AU" sz="1400" dirty="0">
                          <a:latin typeface="Roboto Slab"/>
                        </a:rPr>
                        <a:t>n (%)</a:t>
                      </a:r>
                    </a:p>
                  </a:txBody>
                  <a:tcPr/>
                </a:tc>
                <a:extLst>
                  <a:ext uri="{0D108BD9-81ED-4DB2-BD59-A6C34878D82A}">
                    <a16:rowId xmlns:a16="http://schemas.microsoft.com/office/drawing/2014/main" val="3077509476"/>
                  </a:ext>
                </a:extLst>
              </a:tr>
              <a:tr h="370840">
                <a:tc>
                  <a:txBody>
                    <a:bodyPr/>
                    <a:lstStyle/>
                    <a:p>
                      <a:r>
                        <a:rPr lang="en-AU" sz="1400" dirty="0">
                          <a:latin typeface="Roboto Slab"/>
                        </a:rPr>
                        <a:t>Standard</a:t>
                      </a:r>
                    </a:p>
                  </a:txBody>
                  <a:tcPr/>
                </a:tc>
                <a:tc>
                  <a:txBody>
                    <a:bodyPr/>
                    <a:lstStyle/>
                    <a:p>
                      <a:r>
                        <a:rPr lang="en-AU" sz="1400" dirty="0">
                          <a:latin typeface="Roboto Slab"/>
                        </a:rPr>
                        <a:t>123 (52%)</a:t>
                      </a:r>
                    </a:p>
                  </a:txBody>
                  <a:tcPr/>
                </a:tc>
                <a:extLst>
                  <a:ext uri="{0D108BD9-81ED-4DB2-BD59-A6C34878D82A}">
                    <a16:rowId xmlns:a16="http://schemas.microsoft.com/office/drawing/2014/main" val="697960814"/>
                  </a:ext>
                </a:extLst>
              </a:tr>
              <a:tr h="370840">
                <a:tc>
                  <a:txBody>
                    <a:bodyPr/>
                    <a:lstStyle/>
                    <a:p>
                      <a:r>
                        <a:rPr lang="en-AU" sz="1400" dirty="0">
                          <a:latin typeface="Roboto Slab"/>
                        </a:rPr>
                        <a:t>Complementary</a:t>
                      </a:r>
                    </a:p>
                  </a:txBody>
                  <a:tcPr/>
                </a:tc>
                <a:tc>
                  <a:txBody>
                    <a:bodyPr/>
                    <a:lstStyle/>
                    <a:p>
                      <a:r>
                        <a:rPr lang="en-AU" sz="1400" dirty="0">
                          <a:latin typeface="Roboto Slab"/>
                        </a:rPr>
                        <a:t>97 (41%)</a:t>
                      </a:r>
                    </a:p>
                  </a:txBody>
                  <a:tcPr/>
                </a:tc>
                <a:extLst>
                  <a:ext uri="{0D108BD9-81ED-4DB2-BD59-A6C34878D82A}">
                    <a16:rowId xmlns:a16="http://schemas.microsoft.com/office/drawing/2014/main" val="2984224277"/>
                  </a:ext>
                </a:extLst>
              </a:tr>
              <a:tr h="370840">
                <a:tc>
                  <a:txBody>
                    <a:bodyPr/>
                    <a:lstStyle/>
                    <a:p>
                      <a:r>
                        <a:rPr lang="en-AU" sz="1400" dirty="0">
                          <a:latin typeface="Roboto Slab"/>
                        </a:rPr>
                        <a:t>No show </a:t>
                      </a:r>
                    </a:p>
                  </a:txBody>
                  <a:tcPr/>
                </a:tc>
                <a:tc>
                  <a:txBody>
                    <a:bodyPr/>
                    <a:lstStyle/>
                    <a:p>
                      <a:r>
                        <a:rPr lang="en-AU" sz="1400" dirty="0">
                          <a:latin typeface="Roboto Slab"/>
                        </a:rPr>
                        <a:t>15 (6%)</a:t>
                      </a:r>
                    </a:p>
                  </a:txBody>
                  <a:tcPr/>
                </a:tc>
                <a:extLst>
                  <a:ext uri="{0D108BD9-81ED-4DB2-BD59-A6C34878D82A}">
                    <a16:rowId xmlns:a16="http://schemas.microsoft.com/office/drawing/2014/main" val="1583934532"/>
                  </a:ext>
                </a:extLst>
              </a:tr>
            </a:tbl>
          </a:graphicData>
        </a:graphic>
      </p:graphicFrame>
    </p:spTree>
    <p:extLst>
      <p:ext uri="{BB962C8B-B14F-4D97-AF65-F5344CB8AC3E}">
        <p14:creationId xmlns:p14="http://schemas.microsoft.com/office/powerpoint/2010/main" val="2731697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40000" r="60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2306BA-07D7-40DC-A9E8-8D883E164EBA}"/>
              </a:ext>
            </a:extLst>
          </p:cNvPr>
          <p:cNvSpPr/>
          <p:nvPr/>
        </p:nvSpPr>
        <p:spPr>
          <a:xfrm>
            <a:off x="4813738" y="0"/>
            <a:ext cx="77986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69896CC5-CC51-48CD-B567-B3997FFFE34F}"/>
              </a:ext>
            </a:extLst>
          </p:cNvPr>
          <p:cNvSpPr>
            <a:spLocks noGrp="1"/>
          </p:cNvSpPr>
          <p:nvPr>
            <p:ph type="title"/>
          </p:nvPr>
        </p:nvSpPr>
        <p:spPr>
          <a:xfrm>
            <a:off x="838199" y="355221"/>
            <a:ext cx="10515600" cy="1024895"/>
          </a:xfrm>
        </p:spPr>
        <p:txBody>
          <a:bodyPr>
            <a:normAutofit/>
          </a:bodyPr>
          <a:lstStyle/>
          <a:p>
            <a:pPr algn="ctr"/>
            <a:r>
              <a:rPr lang="en-AU" sz="4000" dirty="0">
                <a:solidFill>
                  <a:srgbClr val="0070C0"/>
                </a:solidFill>
                <a:latin typeface="Roboto Slab"/>
              </a:rPr>
              <a:t>Treatment effectiveness over time</a:t>
            </a:r>
          </a:p>
        </p:txBody>
      </p:sp>
      <p:cxnSp>
        <p:nvCxnSpPr>
          <p:cNvPr id="4" name="Straight Connector 3">
            <a:extLst>
              <a:ext uri="{FF2B5EF4-FFF2-40B4-BE49-F238E27FC236}">
                <a16:creationId xmlns:a16="http://schemas.microsoft.com/office/drawing/2014/main" id="{3A8C2B94-8708-4BA4-8EA9-9EA83D471337}"/>
              </a:ext>
            </a:extLst>
          </p:cNvPr>
          <p:cNvCxnSpPr/>
          <p:nvPr/>
        </p:nvCxnSpPr>
        <p:spPr>
          <a:xfrm>
            <a:off x="4326193" y="1423246"/>
            <a:ext cx="353961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29" name="Content Placeholder 9">
            <a:extLst>
              <a:ext uri="{FF2B5EF4-FFF2-40B4-BE49-F238E27FC236}">
                <a16:creationId xmlns:a16="http://schemas.microsoft.com/office/drawing/2014/main" id="{49AD6206-40FD-40BF-A9D6-2DEB3DC49D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802" y="4004441"/>
            <a:ext cx="8570259" cy="2692909"/>
          </a:xfrm>
          <a:prstGeom prst="rect">
            <a:avLst/>
          </a:prstGeom>
          <a:solidFill>
            <a:schemeClr val="bg1"/>
          </a:solidFill>
        </p:spPr>
      </p:pic>
      <p:graphicFrame>
        <p:nvGraphicFramePr>
          <p:cNvPr id="5" name="Table 9">
            <a:extLst>
              <a:ext uri="{FF2B5EF4-FFF2-40B4-BE49-F238E27FC236}">
                <a16:creationId xmlns:a16="http://schemas.microsoft.com/office/drawing/2014/main" id="{B1EFD16A-0F26-4CA2-A670-195B3F113D99}"/>
              </a:ext>
            </a:extLst>
          </p:cNvPr>
          <p:cNvGraphicFramePr>
            <a:graphicFrameLocks/>
          </p:cNvGraphicFramePr>
          <p:nvPr>
            <p:extLst>
              <p:ext uri="{D42A27DB-BD31-4B8C-83A1-F6EECF244321}">
                <p14:modId xmlns:p14="http://schemas.microsoft.com/office/powerpoint/2010/main" val="2944260431"/>
              </p:ext>
            </p:extLst>
          </p:nvPr>
        </p:nvGraphicFramePr>
        <p:xfrm>
          <a:off x="9790572" y="3735851"/>
          <a:ext cx="2526069" cy="1483360"/>
        </p:xfrm>
        <a:graphic>
          <a:graphicData uri="http://schemas.openxmlformats.org/drawingml/2006/table">
            <a:tbl>
              <a:tblPr firstRow="1" bandRow="1">
                <a:tableStyleId>{5C22544A-7EE6-4342-B048-85BDC9FD1C3A}</a:tableStyleId>
              </a:tblPr>
              <a:tblGrid>
                <a:gridCol w="1230377">
                  <a:extLst>
                    <a:ext uri="{9D8B030D-6E8A-4147-A177-3AD203B41FA5}">
                      <a16:colId xmlns:a16="http://schemas.microsoft.com/office/drawing/2014/main" val="2172778350"/>
                    </a:ext>
                  </a:extLst>
                </a:gridCol>
                <a:gridCol w="1295692">
                  <a:extLst>
                    <a:ext uri="{9D8B030D-6E8A-4147-A177-3AD203B41FA5}">
                      <a16:colId xmlns:a16="http://schemas.microsoft.com/office/drawing/2014/main" val="699351997"/>
                    </a:ext>
                  </a:extLst>
                </a:gridCol>
              </a:tblGrid>
              <a:tr h="370840">
                <a:tc>
                  <a:txBody>
                    <a:bodyPr/>
                    <a:lstStyle/>
                    <a:p>
                      <a:r>
                        <a:rPr lang="en-AU" sz="1400" dirty="0"/>
                        <a:t>Effect size (d)</a:t>
                      </a:r>
                    </a:p>
                  </a:txBody>
                  <a:tcPr/>
                </a:tc>
                <a:tc>
                  <a:txBody>
                    <a:bodyPr/>
                    <a:lstStyle/>
                    <a:p>
                      <a:r>
                        <a:rPr lang="en-AU" sz="1400" dirty="0"/>
                        <a:t>Strength</a:t>
                      </a:r>
                    </a:p>
                  </a:txBody>
                  <a:tcPr/>
                </a:tc>
                <a:extLst>
                  <a:ext uri="{0D108BD9-81ED-4DB2-BD59-A6C34878D82A}">
                    <a16:rowId xmlns:a16="http://schemas.microsoft.com/office/drawing/2014/main" val="2732617878"/>
                  </a:ext>
                </a:extLst>
              </a:tr>
              <a:tr h="370840">
                <a:tc>
                  <a:txBody>
                    <a:bodyPr/>
                    <a:lstStyle/>
                    <a:p>
                      <a:pPr algn="ctr"/>
                      <a:r>
                        <a:rPr lang="en-AU" sz="1400" dirty="0"/>
                        <a:t>.2</a:t>
                      </a:r>
                    </a:p>
                  </a:txBody>
                  <a:tcPr/>
                </a:tc>
                <a:tc>
                  <a:txBody>
                    <a:bodyPr/>
                    <a:lstStyle/>
                    <a:p>
                      <a:r>
                        <a:rPr lang="en-AU" sz="1400" dirty="0"/>
                        <a:t>Small effect</a:t>
                      </a:r>
                    </a:p>
                  </a:txBody>
                  <a:tcPr/>
                </a:tc>
                <a:extLst>
                  <a:ext uri="{0D108BD9-81ED-4DB2-BD59-A6C34878D82A}">
                    <a16:rowId xmlns:a16="http://schemas.microsoft.com/office/drawing/2014/main" val="2599944704"/>
                  </a:ext>
                </a:extLst>
              </a:tr>
              <a:tr h="370840">
                <a:tc>
                  <a:txBody>
                    <a:bodyPr/>
                    <a:lstStyle/>
                    <a:p>
                      <a:pPr algn="ctr"/>
                      <a:r>
                        <a:rPr lang="en-AU" sz="1400" dirty="0"/>
                        <a:t>.5 </a:t>
                      </a:r>
                    </a:p>
                  </a:txBody>
                  <a:tcPr/>
                </a:tc>
                <a:tc>
                  <a:txBody>
                    <a:bodyPr/>
                    <a:lstStyle/>
                    <a:p>
                      <a:r>
                        <a:rPr lang="en-AU" sz="1400" dirty="0"/>
                        <a:t>Medium effect</a:t>
                      </a:r>
                    </a:p>
                  </a:txBody>
                  <a:tcPr/>
                </a:tc>
                <a:extLst>
                  <a:ext uri="{0D108BD9-81ED-4DB2-BD59-A6C34878D82A}">
                    <a16:rowId xmlns:a16="http://schemas.microsoft.com/office/drawing/2014/main" val="358299488"/>
                  </a:ext>
                </a:extLst>
              </a:tr>
              <a:tr h="370840">
                <a:tc>
                  <a:txBody>
                    <a:bodyPr/>
                    <a:lstStyle/>
                    <a:p>
                      <a:pPr algn="ctr"/>
                      <a:r>
                        <a:rPr lang="en-AU" sz="1400" dirty="0"/>
                        <a:t>.8</a:t>
                      </a:r>
                    </a:p>
                  </a:txBody>
                  <a:tcPr/>
                </a:tc>
                <a:tc>
                  <a:txBody>
                    <a:bodyPr/>
                    <a:lstStyle/>
                    <a:p>
                      <a:r>
                        <a:rPr lang="en-AU" sz="1400" dirty="0"/>
                        <a:t>Strong effect</a:t>
                      </a:r>
                    </a:p>
                  </a:txBody>
                  <a:tcPr/>
                </a:tc>
                <a:extLst>
                  <a:ext uri="{0D108BD9-81ED-4DB2-BD59-A6C34878D82A}">
                    <a16:rowId xmlns:a16="http://schemas.microsoft.com/office/drawing/2014/main" val="2514590244"/>
                  </a:ext>
                </a:extLst>
              </a:tr>
            </a:tbl>
          </a:graphicData>
        </a:graphic>
      </p:graphicFrame>
      <p:pic>
        <p:nvPicPr>
          <p:cNvPr id="8" name="Picture 7">
            <a:extLst>
              <a:ext uri="{FF2B5EF4-FFF2-40B4-BE49-F238E27FC236}">
                <a16:creationId xmlns:a16="http://schemas.microsoft.com/office/drawing/2014/main" id="{DD71A13D-4584-43F9-BB21-9E95EC713147}"/>
              </a:ext>
            </a:extLst>
          </p:cNvPr>
          <p:cNvPicPr>
            <a:picLocks noChangeAspect="1"/>
          </p:cNvPicPr>
          <p:nvPr/>
        </p:nvPicPr>
        <p:blipFill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harpenSoften amount="50000"/>
                    </a14:imgEffect>
                    <a14:imgEffect>
                      <a14:brightnessContrast bright="-4000" contrast="-2000"/>
                    </a14:imgEffect>
                  </a14:imgLayer>
                </a14:imgProps>
              </a:ext>
              <a:ext uri="{28A0092B-C50C-407E-A947-70E740481C1C}">
                <a14:useLocalDpi xmlns:a14="http://schemas.microsoft.com/office/drawing/2010/main" val="0"/>
              </a:ext>
            </a:extLst>
          </a:blip>
          <a:srcRect b="49191"/>
          <a:stretch/>
        </p:blipFill>
        <p:spPr>
          <a:xfrm>
            <a:off x="10032607" y="2413628"/>
            <a:ext cx="2042000" cy="1019375"/>
          </a:xfrm>
          <a:prstGeom prst="rect">
            <a:avLst/>
          </a:prstGeom>
        </p:spPr>
      </p:pic>
      <p:pic>
        <p:nvPicPr>
          <p:cNvPr id="11" name="Picture 10">
            <a:extLst>
              <a:ext uri="{FF2B5EF4-FFF2-40B4-BE49-F238E27FC236}">
                <a16:creationId xmlns:a16="http://schemas.microsoft.com/office/drawing/2014/main" id="{EDA88124-BD9E-4A6E-BF2C-A68AF65CA45D}"/>
              </a:ext>
            </a:extLst>
          </p:cNvPr>
          <p:cNvPicPr>
            <a:picLocks noChangeAspect="1"/>
          </p:cNvPicPr>
          <p:nvPr/>
        </p:nvPicPr>
        <p:blipFill>
          <a:blip r:embed="rId7"/>
          <a:stretch>
            <a:fillRect/>
          </a:stretch>
        </p:blipFill>
        <p:spPr>
          <a:xfrm>
            <a:off x="974802" y="1264122"/>
            <a:ext cx="8570259" cy="2587724"/>
          </a:xfrm>
          <a:prstGeom prst="rect">
            <a:avLst/>
          </a:prstGeom>
        </p:spPr>
      </p:pic>
    </p:spTree>
    <p:extLst>
      <p:ext uri="{BB962C8B-B14F-4D97-AF65-F5344CB8AC3E}">
        <p14:creationId xmlns:p14="http://schemas.microsoft.com/office/powerpoint/2010/main" val="2941472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par>
                                <p:cTn id="10" presetID="53" presetClass="entr" presetSubtype="16"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16"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par>
                                <p:cTn id="20" presetID="53" presetClass="entr" presetSubtype="16"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96CC5-CC51-48CD-B567-B3997FFFE34F}"/>
              </a:ext>
            </a:extLst>
          </p:cNvPr>
          <p:cNvSpPr>
            <a:spLocks noGrp="1"/>
          </p:cNvSpPr>
          <p:nvPr>
            <p:ph type="title"/>
          </p:nvPr>
        </p:nvSpPr>
        <p:spPr>
          <a:xfrm>
            <a:off x="838200" y="188144"/>
            <a:ext cx="10515600" cy="1024895"/>
          </a:xfrm>
        </p:spPr>
        <p:txBody>
          <a:bodyPr>
            <a:normAutofit/>
          </a:bodyPr>
          <a:lstStyle/>
          <a:p>
            <a:pPr algn="ctr"/>
            <a:r>
              <a:rPr lang="en-AU" sz="4000" dirty="0">
                <a:solidFill>
                  <a:schemeClr val="bg1"/>
                </a:solidFill>
                <a:latin typeface="Roboto Slab"/>
              </a:rPr>
              <a:t>One month treatment effectiveness</a:t>
            </a:r>
          </a:p>
        </p:txBody>
      </p:sp>
      <p:cxnSp>
        <p:nvCxnSpPr>
          <p:cNvPr id="4" name="Straight Connector 3">
            <a:extLst>
              <a:ext uri="{FF2B5EF4-FFF2-40B4-BE49-F238E27FC236}">
                <a16:creationId xmlns:a16="http://schemas.microsoft.com/office/drawing/2014/main" id="{3A8C2B94-8708-4BA4-8EA9-9EA83D471337}"/>
              </a:ext>
            </a:extLst>
          </p:cNvPr>
          <p:cNvCxnSpPr/>
          <p:nvPr/>
        </p:nvCxnSpPr>
        <p:spPr>
          <a:xfrm>
            <a:off x="4326193" y="1213039"/>
            <a:ext cx="353961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A2C6F3EC-DEA8-4797-B4F1-C383D1A2EBD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8200" y="2312826"/>
            <a:ext cx="5791198" cy="3150318"/>
          </a:xfrm>
          <a:solidFill>
            <a:schemeClr val="bg1"/>
          </a:solidFill>
        </p:spPr>
      </p:pic>
      <p:graphicFrame>
        <p:nvGraphicFramePr>
          <p:cNvPr id="6" name="Table 6">
            <a:extLst>
              <a:ext uri="{FF2B5EF4-FFF2-40B4-BE49-F238E27FC236}">
                <a16:creationId xmlns:a16="http://schemas.microsoft.com/office/drawing/2014/main" id="{D02E6799-8C85-4096-9766-78F0290C11A7}"/>
              </a:ext>
            </a:extLst>
          </p:cNvPr>
          <p:cNvGraphicFramePr>
            <a:graphicFrameLocks noGrp="1"/>
          </p:cNvGraphicFramePr>
          <p:nvPr>
            <p:extLst>
              <p:ext uri="{D42A27DB-BD31-4B8C-83A1-F6EECF244321}">
                <p14:modId xmlns:p14="http://schemas.microsoft.com/office/powerpoint/2010/main" val="3172458247"/>
              </p:ext>
            </p:extLst>
          </p:nvPr>
        </p:nvGraphicFramePr>
        <p:xfrm>
          <a:off x="6789820" y="3053019"/>
          <a:ext cx="5065296" cy="1483360"/>
        </p:xfrm>
        <a:graphic>
          <a:graphicData uri="http://schemas.openxmlformats.org/drawingml/2006/table">
            <a:tbl>
              <a:tblPr firstRow="1" bandRow="1">
                <a:tableStyleId>{5C22544A-7EE6-4342-B048-85BDC9FD1C3A}</a:tableStyleId>
              </a:tblPr>
              <a:tblGrid>
                <a:gridCol w="1070813">
                  <a:extLst>
                    <a:ext uri="{9D8B030D-6E8A-4147-A177-3AD203B41FA5}">
                      <a16:colId xmlns:a16="http://schemas.microsoft.com/office/drawing/2014/main" val="359821538"/>
                    </a:ext>
                  </a:extLst>
                </a:gridCol>
                <a:gridCol w="1331494">
                  <a:extLst>
                    <a:ext uri="{9D8B030D-6E8A-4147-A177-3AD203B41FA5}">
                      <a16:colId xmlns:a16="http://schemas.microsoft.com/office/drawing/2014/main" val="103063764"/>
                    </a:ext>
                  </a:extLst>
                </a:gridCol>
                <a:gridCol w="1428235">
                  <a:extLst>
                    <a:ext uri="{9D8B030D-6E8A-4147-A177-3AD203B41FA5}">
                      <a16:colId xmlns:a16="http://schemas.microsoft.com/office/drawing/2014/main" val="1758980576"/>
                    </a:ext>
                  </a:extLst>
                </a:gridCol>
                <a:gridCol w="625155">
                  <a:extLst>
                    <a:ext uri="{9D8B030D-6E8A-4147-A177-3AD203B41FA5}">
                      <a16:colId xmlns:a16="http://schemas.microsoft.com/office/drawing/2014/main" val="1699651163"/>
                    </a:ext>
                  </a:extLst>
                </a:gridCol>
                <a:gridCol w="609599">
                  <a:extLst>
                    <a:ext uri="{9D8B030D-6E8A-4147-A177-3AD203B41FA5}">
                      <a16:colId xmlns:a16="http://schemas.microsoft.com/office/drawing/2014/main" val="100304715"/>
                    </a:ext>
                  </a:extLst>
                </a:gridCol>
              </a:tblGrid>
              <a:tr h="370840">
                <a:tc>
                  <a:txBody>
                    <a:bodyPr/>
                    <a:lstStyle/>
                    <a:p>
                      <a:endParaRPr lang="en-AU" sz="1400" dirty="0"/>
                    </a:p>
                  </a:txBody>
                  <a:tcPr/>
                </a:tc>
                <a:tc>
                  <a:txBody>
                    <a:bodyPr/>
                    <a:lstStyle/>
                    <a:p>
                      <a:r>
                        <a:rPr lang="en-AU" sz="1400" dirty="0"/>
                        <a:t>Baseline M(SD)</a:t>
                      </a:r>
                    </a:p>
                  </a:txBody>
                  <a:tcPr/>
                </a:tc>
                <a:tc>
                  <a:txBody>
                    <a:bodyPr/>
                    <a:lstStyle/>
                    <a:p>
                      <a:r>
                        <a:rPr lang="en-AU" sz="1400" dirty="0"/>
                        <a:t>1 month M(SD)</a:t>
                      </a:r>
                    </a:p>
                  </a:txBody>
                  <a:tcPr/>
                </a:tc>
                <a:tc>
                  <a:txBody>
                    <a:bodyPr/>
                    <a:lstStyle/>
                    <a:p>
                      <a:r>
                        <a:rPr lang="en-AU" sz="1400" i="1" dirty="0"/>
                        <a:t>p</a:t>
                      </a:r>
                    </a:p>
                  </a:txBody>
                  <a:tcPr/>
                </a:tc>
                <a:tc>
                  <a:txBody>
                    <a:bodyPr/>
                    <a:lstStyle/>
                    <a:p>
                      <a:r>
                        <a:rPr lang="en-AU" sz="1400" i="1" dirty="0"/>
                        <a:t>d</a:t>
                      </a:r>
                    </a:p>
                  </a:txBody>
                  <a:tcPr/>
                </a:tc>
                <a:extLst>
                  <a:ext uri="{0D108BD9-81ED-4DB2-BD59-A6C34878D82A}">
                    <a16:rowId xmlns:a16="http://schemas.microsoft.com/office/drawing/2014/main" val="2829425518"/>
                  </a:ext>
                </a:extLst>
              </a:tr>
              <a:tr h="370840">
                <a:tc>
                  <a:txBody>
                    <a:bodyPr/>
                    <a:lstStyle/>
                    <a:p>
                      <a:r>
                        <a:rPr lang="en-AU" sz="1400" dirty="0"/>
                        <a:t>Stress</a:t>
                      </a:r>
                    </a:p>
                  </a:txBody>
                  <a:tcPr/>
                </a:tc>
                <a:tc>
                  <a:txBody>
                    <a:bodyPr/>
                    <a:lstStyle/>
                    <a:p>
                      <a:r>
                        <a:rPr lang="en-AU" sz="1400" b="0" i="0" kern="1200" dirty="0">
                          <a:solidFill>
                            <a:schemeClr val="dk1"/>
                          </a:solidFill>
                          <a:effectLst/>
                          <a:latin typeface="+mn-lt"/>
                          <a:ea typeface="+mn-ea"/>
                          <a:cs typeface="+mn-cs"/>
                        </a:rPr>
                        <a:t>25.61(8.84)</a:t>
                      </a:r>
                      <a:endParaRPr lang="en-AU" sz="1400" dirty="0"/>
                    </a:p>
                  </a:txBody>
                  <a:tcPr/>
                </a:tc>
                <a:tc>
                  <a:txBody>
                    <a:bodyPr/>
                    <a:lstStyle/>
                    <a:p>
                      <a:r>
                        <a:rPr lang="en-AU" sz="1400" b="0" i="0" kern="1200" dirty="0">
                          <a:solidFill>
                            <a:schemeClr val="dk1"/>
                          </a:solidFill>
                          <a:effectLst/>
                          <a:latin typeface="+mn-lt"/>
                          <a:ea typeface="+mn-ea"/>
                          <a:cs typeface="+mn-cs"/>
                        </a:rPr>
                        <a:t>14.63(7.70)</a:t>
                      </a:r>
                      <a:endParaRPr lang="en-AU" sz="1400" dirty="0"/>
                    </a:p>
                  </a:txBody>
                  <a:tcPr/>
                </a:tc>
                <a:tc>
                  <a:txBody>
                    <a:bodyPr/>
                    <a:lstStyle/>
                    <a:p>
                      <a:r>
                        <a:rPr lang="en-AU" sz="1400" dirty="0"/>
                        <a:t>&lt;.001</a:t>
                      </a:r>
                    </a:p>
                  </a:txBody>
                  <a:tcPr/>
                </a:tc>
                <a:tc>
                  <a:txBody>
                    <a:bodyPr/>
                    <a:lstStyle/>
                    <a:p>
                      <a:r>
                        <a:rPr lang="en-AU" sz="1400" dirty="0"/>
                        <a:t>-1.33</a:t>
                      </a:r>
                    </a:p>
                  </a:txBody>
                  <a:tcPr/>
                </a:tc>
                <a:extLst>
                  <a:ext uri="{0D108BD9-81ED-4DB2-BD59-A6C34878D82A}">
                    <a16:rowId xmlns:a16="http://schemas.microsoft.com/office/drawing/2014/main" val="517100214"/>
                  </a:ext>
                </a:extLst>
              </a:tr>
              <a:tr h="370840">
                <a:tc>
                  <a:txBody>
                    <a:bodyPr/>
                    <a:lstStyle/>
                    <a:p>
                      <a:r>
                        <a:rPr lang="en-AU" sz="1400" dirty="0"/>
                        <a:t>Anxiety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400" b="0" i="0" kern="1200" dirty="0">
                          <a:solidFill>
                            <a:schemeClr val="dk1"/>
                          </a:solidFill>
                          <a:effectLst/>
                          <a:latin typeface="+mn-lt"/>
                          <a:ea typeface="+mn-ea"/>
                          <a:cs typeface="+mn-cs"/>
                        </a:rPr>
                        <a:t>15.90(10.85)</a:t>
                      </a:r>
                      <a:endParaRPr lang="en-AU" sz="1400" dirty="0"/>
                    </a:p>
                  </a:txBody>
                  <a:tcPr/>
                </a:tc>
                <a:tc>
                  <a:txBody>
                    <a:bodyPr/>
                    <a:lstStyle/>
                    <a:p>
                      <a:r>
                        <a:rPr lang="en-AU" sz="1400" b="0" i="0" kern="1200" dirty="0">
                          <a:solidFill>
                            <a:schemeClr val="dk1"/>
                          </a:solidFill>
                          <a:effectLst/>
                          <a:latin typeface="+mn-lt"/>
                          <a:ea typeface="+mn-ea"/>
                          <a:cs typeface="+mn-cs"/>
                        </a:rPr>
                        <a:t>9.32(7.66)</a:t>
                      </a:r>
                      <a:endParaRPr lang="en-AU"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400" dirty="0"/>
                        <a:t>&lt;.001</a:t>
                      </a:r>
                    </a:p>
                  </a:txBody>
                  <a:tcPr/>
                </a:tc>
                <a:tc>
                  <a:txBody>
                    <a:bodyPr/>
                    <a:lstStyle/>
                    <a:p>
                      <a:r>
                        <a:rPr lang="en-AU" sz="1400" dirty="0"/>
                        <a:t>-0.71</a:t>
                      </a:r>
                    </a:p>
                  </a:txBody>
                  <a:tcPr/>
                </a:tc>
                <a:extLst>
                  <a:ext uri="{0D108BD9-81ED-4DB2-BD59-A6C34878D82A}">
                    <a16:rowId xmlns:a16="http://schemas.microsoft.com/office/drawing/2014/main" val="2616879007"/>
                  </a:ext>
                </a:extLst>
              </a:tr>
              <a:tr h="370840">
                <a:tc>
                  <a:txBody>
                    <a:bodyPr/>
                    <a:lstStyle/>
                    <a:p>
                      <a:r>
                        <a:rPr lang="en-AU" sz="1400" dirty="0"/>
                        <a:t>Depression</a:t>
                      </a:r>
                    </a:p>
                  </a:txBody>
                  <a:tcPr/>
                </a:tc>
                <a:tc>
                  <a:txBody>
                    <a:bodyPr/>
                    <a:lstStyle/>
                    <a:p>
                      <a:r>
                        <a:rPr lang="en-AU" sz="1400" b="0" i="0" kern="1200" dirty="0">
                          <a:solidFill>
                            <a:schemeClr val="dk1"/>
                          </a:solidFill>
                          <a:effectLst/>
                          <a:latin typeface="+mn-lt"/>
                          <a:ea typeface="+mn-ea"/>
                          <a:cs typeface="+mn-cs"/>
                        </a:rPr>
                        <a:t>20.54(10.11)</a:t>
                      </a:r>
                      <a:endParaRPr lang="en-AU" sz="1400" dirty="0"/>
                    </a:p>
                  </a:txBody>
                  <a:tcPr/>
                </a:tc>
                <a:tc>
                  <a:txBody>
                    <a:bodyPr/>
                    <a:lstStyle/>
                    <a:p>
                      <a:r>
                        <a:rPr lang="en-AU" sz="1400" b="0" i="0" kern="1200" dirty="0">
                          <a:solidFill>
                            <a:schemeClr val="dk1"/>
                          </a:solidFill>
                          <a:effectLst/>
                          <a:latin typeface="+mn-lt"/>
                          <a:ea typeface="+mn-ea"/>
                          <a:cs typeface="+mn-cs"/>
                        </a:rPr>
                        <a:t>9.71(8.17)</a:t>
                      </a:r>
                      <a:endParaRPr lang="en-AU"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400" dirty="0"/>
                        <a:t>&lt;.001</a:t>
                      </a:r>
                    </a:p>
                  </a:txBody>
                  <a:tcPr/>
                </a:tc>
                <a:tc>
                  <a:txBody>
                    <a:bodyPr/>
                    <a:lstStyle/>
                    <a:p>
                      <a:r>
                        <a:rPr lang="en-AU" sz="1400" dirty="0"/>
                        <a:t>-1.18</a:t>
                      </a:r>
                    </a:p>
                  </a:txBody>
                  <a:tcPr/>
                </a:tc>
                <a:extLst>
                  <a:ext uri="{0D108BD9-81ED-4DB2-BD59-A6C34878D82A}">
                    <a16:rowId xmlns:a16="http://schemas.microsoft.com/office/drawing/2014/main" val="844475684"/>
                  </a:ext>
                </a:extLst>
              </a:tr>
            </a:tbl>
          </a:graphicData>
        </a:graphic>
      </p:graphicFrame>
      <p:sp>
        <p:nvSpPr>
          <p:cNvPr id="7" name="TextBox 6">
            <a:extLst>
              <a:ext uri="{FF2B5EF4-FFF2-40B4-BE49-F238E27FC236}">
                <a16:creationId xmlns:a16="http://schemas.microsoft.com/office/drawing/2014/main" id="{29AFAA8A-68AF-439F-884C-995ED02C4FDC}"/>
              </a:ext>
            </a:extLst>
          </p:cNvPr>
          <p:cNvSpPr txBox="1"/>
          <p:nvPr/>
        </p:nvSpPr>
        <p:spPr>
          <a:xfrm>
            <a:off x="657728" y="1600589"/>
            <a:ext cx="11197388" cy="369332"/>
          </a:xfrm>
          <a:prstGeom prst="rect">
            <a:avLst/>
          </a:prstGeom>
          <a:noFill/>
        </p:spPr>
        <p:txBody>
          <a:bodyPr wrap="square" rtlCol="0">
            <a:spAutoFit/>
          </a:bodyPr>
          <a:lstStyle/>
          <a:p>
            <a:r>
              <a:rPr lang="en-AU" b="1" dirty="0">
                <a:solidFill>
                  <a:schemeClr val="bg1"/>
                </a:solidFill>
                <a:latin typeface="Roboto Slab"/>
              </a:rPr>
              <a:t>Significant reductions in Stress, Anxiety and Depression are seen within the first month of treatment</a:t>
            </a:r>
          </a:p>
        </p:txBody>
      </p:sp>
    </p:spTree>
    <p:extLst>
      <p:ext uri="{BB962C8B-B14F-4D97-AF65-F5344CB8AC3E}">
        <p14:creationId xmlns:p14="http://schemas.microsoft.com/office/powerpoint/2010/main" val="208401587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2008</TotalTime>
  <Words>786</Words>
  <Application>Microsoft Office PowerPoint</Application>
  <PresentationFormat>Widescreen</PresentationFormat>
  <Paragraphs>216</Paragraphs>
  <Slides>13</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Calibri Light</vt:lpstr>
      <vt:lpstr>Helvetica Neue</vt:lpstr>
      <vt:lpstr>Open Sans</vt:lpstr>
      <vt:lpstr>Roboto Slab</vt:lpstr>
      <vt:lpstr>Office Theme</vt:lpstr>
      <vt:lpstr>PowerPoint Presentation</vt:lpstr>
      <vt:lpstr>THE PROJECT</vt:lpstr>
      <vt:lpstr>Project Nada: Scope</vt:lpstr>
      <vt:lpstr>PowerPoint Presentation</vt:lpstr>
      <vt:lpstr>PowerPoint Presentation</vt:lpstr>
      <vt:lpstr>PowerPoint Presentation</vt:lpstr>
      <vt:lpstr>Demographics and clinical features</vt:lpstr>
      <vt:lpstr>Treatment effectiveness over time</vt:lpstr>
      <vt:lpstr>One month treatment effectiveness</vt:lpstr>
      <vt:lpstr>Effectiveness of “energy medicine”</vt:lpstr>
      <vt:lpstr>Classifying client progress</vt:lpstr>
      <vt:lpstr>Supervised learning models</vt:lpstr>
      <vt:lpstr>Recommendations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Geoff Lyons</dc:creator>
  <cp:lastModifiedBy>Geoff Lyons</cp:lastModifiedBy>
  <cp:revision>150</cp:revision>
  <dcterms:created xsi:type="dcterms:W3CDTF">2020-09-25T12:27:19Z</dcterms:created>
  <dcterms:modified xsi:type="dcterms:W3CDTF">2020-10-06T11:01:53Z</dcterms:modified>
</cp:coreProperties>
</file>